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708" r:id="rId1"/>
  </p:sldMasterIdLst>
  <p:notesMasterIdLst>
    <p:notesMasterId r:id="rId4"/>
  </p:notesMasterIdLst>
  <p:sldIdLst>
    <p:sldId id="1110" r:id="rId2"/>
    <p:sldId id="1111" r:id="rId3"/>
  </p:sldIdLst>
  <p:sldSz cx="12801600" cy="9601200" type="A3"/>
  <p:notesSz cx="143017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27467D"/>
    <a:srgbClr val="E2F0D9"/>
    <a:srgbClr val="385723"/>
    <a:srgbClr val="7030A0"/>
    <a:srgbClr val="1F4E79"/>
    <a:srgbClr val="333F50"/>
    <a:srgbClr val="A4B1C4"/>
    <a:srgbClr val="EFF1F5"/>
    <a:srgbClr val="FBE5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24" autoAdjust="0"/>
    <p:restoredTop sz="94660"/>
  </p:normalViewPr>
  <p:slideViewPr>
    <p:cSldViewPr snapToGrid="0">
      <p:cViewPr varScale="1">
        <p:scale>
          <a:sx n="48" d="100"/>
          <a:sy n="48" d="100"/>
        </p:scale>
        <p:origin x="1424" y="5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1976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8101013" y="0"/>
            <a:ext cx="6197600" cy="496888"/>
          </a:xfrm>
          <a:prstGeom prst="rect">
            <a:avLst/>
          </a:prstGeom>
        </p:spPr>
        <p:txBody>
          <a:bodyPr vert="horz" lIns="91440" tIns="45720" rIns="91440" bIns="45720" rtlCol="0"/>
          <a:lstStyle>
            <a:lvl1pPr algn="r">
              <a:defRPr sz="1200"/>
            </a:lvl1pPr>
          </a:lstStyle>
          <a:p>
            <a:fld id="{289E4299-B74C-40E8-8BE2-B32D8EC0C33E}" type="datetimeFigureOut">
              <a:rPr lang="en-GB" smtClean="0"/>
              <a:t>24/03/2025</a:t>
            </a:fld>
            <a:endParaRPr lang="en-GB"/>
          </a:p>
        </p:txBody>
      </p:sp>
      <p:sp>
        <p:nvSpPr>
          <p:cNvPr id="4" name="Slide Image Placeholder 3"/>
          <p:cNvSpPr>
            <a:spLocks noGrp="1" noRot="1" noChangeAspect="1"/>
          </p:cNvSpPr>
          <p:nvPr>
            <p:ph type="sldImg" idx="2"/>
          </p:nvPr>
        </p:nvSpPr>
        <p:spPr>
          <a:xfrm>
            <a:off x="4918075"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430338" y="4776788"/>
            <a:ext cx="11441112"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61976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8101013" y="9429750"/>
            <a:ext cx="6197600" cy="496888"/>
          </a:xfrm>
          <a:prstGeom prst="rect">
            <a:avLst/>
          </a:prstGeom>
        </p:spPr>
        <p:txBody>
          <a:bodyPr vert="horz" lIns="91440" tIns="45720" rIns="91440" bIns="45720" rtlCol="0" anchor="b"/>
          <a:lstStyle>
            <a:lvl1pPr algn="r">
              <a:defRPr sz="1200"/>
            </a:lvl1pPr>
          </a:lstStyle>
          <a:p>
            <a:fld id="{D42C9E21-4361-4010-A719-2BAAEA6918B3}" type="slidenum">
              <a:rPr lang="en-GB" smtClean="0"/>
              <a:t>‹#›</a:t>
            </a:fld>
            <a:endParaRPr lang="en-GB"/>
          </a:p>
        </p:txBody>
      </p:sp>
    </p:spTree>
    <p:extLst>
      <p:ext uri="{BB962C8B-B14F-4D97-AF65-F5344CB8AC3E}">
        <p14:creationId xmlns:p14="http://schemas.microsoft.com/office/powerpoint/2010/main" val="352905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18075" y="1241425"/>
            <a:ext cx="4465638"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marL="0" marR="0" lvl="0" indent="0" algn="r" defTabSz="1475110" rtl="0" eaLnBrk="1" fontAlgn="auto" latinLnBrk="0" hangingPunct="1">
              <a:lnSpc>
                <a:spcPct val="100000"/>
              </a:lnSpc>
              <a:spcBef>
                <a:spcPts val="0"/>
              </a:spcBef>
              <a:spcAft>
                <a:spcPts val="0"/>
              </a:spcAft>
              <a:buClrTx/>
              <a:buSzTx/>
              <a:buFontTx/>
              <a:buNone/>
              <a:tabLst/>
              <a:defRPr/>
            </a:pPr>
            <a:fld id="{204EE120-39BD-494C-9217-3711C7BABF2F}" type="slidenum">
              <a:rPr kumimoji="0" lang="en-A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47511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55154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236D9E-1811-4640-B49A-E25C921040F3}"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2799634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236D9E-1811-4640-B49A-E25C921040F3}"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3100534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236D9E-1811-4640-B49A-E25C921040F3}"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1154978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236D9E-1811-4640-B49A-E25C921040F3}"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2394867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236D9E-1811-4640-B49A-E25C921040F3}"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3518915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236D9E-1811-4640-B49A-E25C921040F3}"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723008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236D9E-1811-4640-B49A-E25C921040F3}" type="datetimeFigureOut">
              <a:rPr lang="en-GB" smtClean="0"/>
              <a:t>24/03/2025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1148015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236D9E-1811-4640-B49A-E25C921040F3}" type="datetimeFigureOut">
              <a:rPr lang="en-GB" smtClean="0"/>
              <a:t>24/03/2025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1375624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236D9E-1811-4640-B49A-E25C921040F3}" type="datetimeFigureOut">
              <a:rPr lang="en-GB" smtClean="0"/>
              <a:t>24/03/2025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1846206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DB236D9E-1811-4640-B49A-E25C921040F3}"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339110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DB236D9E-1811-4640-B49A-E25C921040F3}"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1071549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B236D9E-1811-4640-B49A-E25C921040F3}" type="datetimeFigureOut">
              <a:rPr lang="en-GB" smtClean="0"/>
              <a:t>24/03/2025</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BFED6E9-92FB-45E9-9F30-A24D3F0EA740}" type="slidenum">
              <a:rPr lang="en-GB" smtClean="0"/>
              <a:t>‹#›</a:t>
            </a:fld>
            <a:endParaRPr lang="en-GB"/>
          </a:p>
        </p:txBody>
      </p:sp>
    </p:spTree>
    <p:extLst>
      <p:ext uri="{BB962C8B-B14F-4D97-AF65-F5344CB8AC3E}">
        <p14:creationId xmlns:p14="http://schemas.microsoft.com/office/powerpoint/2010/main" val="25843962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1E29240-48D2-4744-8F17-29C55314891C}"/>
              </a:ext>
            </a:extLst>
          </p:cNvPr>
          <p:cNvSpPr/>
          <p:nvPr/>
        </p:nvSpPr>
        <p:spPr>
          <a:xfrm>
            <a:off x="348590" y="2482131"/>
            <a:ext cx="11934825" cy="11848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90484">
              <a:defRPr/>
            </a:pPr>
            <a:r>
              <a:rPr lang="en-AU" sz="1050" b="1" dirty="0">
                <a:solidFill>
                  <a:prstClr val="black"/>
                </a:solidFill>
                <a:latin typeface="Calibri" panose="020F0502020204030204" pitchFamily="34" charset="0"/>
                <a:cs typeface="Calibri" panose="020F0502020204030204" pitchFamily="34" charset="0"/>
              </a:rPr>
              <a:t>CONTROL PURPOSE/OBJECTIVE: </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Summarise the objective of the control. </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What effect are you trying to have? (e.g. address enablers, influence behaviour, prevent, detect, contain, respond, recover) </a:t>
            </a:r>
          </a:p>
          <a:p>
            <a:pPr marL="180023" indent="-180023" defTabSz="990484">
              <a:buFont typeface="Wingdings" panose="05000000000000000000" pitchFamily="2" charset="2"/>
              <a:buChar char="§"/>
              <a:defRPr/>
            </a:pPr>
            <a:r>
              <a:rPr lang="en-GB" sz="900" dirty="0">
                <a:solidFill>
                  <a:schemeClr val="tx1"/>
                </a:solidFill>
                <a:latin typeface="Calibri" panose="020F0502020204030204" pitchFamily="34" charset="0"/>
                <a:cs typeface="Calibri" panose="020F0502020204030204" pitchFamily="34" charset="0"/>
              </a:rPr>
              <a:t>What problem is it solving? What vulnerabilities will it address?</a:t>
            </a:r>
          </a:p>
          <a:p>
            <a:pPr marL="180023" indent="-180023" defTabSz="990484">
              <a:buFont typeface="Wingdings" panose="05000000000000000000" pitchFamily="2" charset="2"/>
              <a:buChar char="§"/>
              <a:defRPr/>
            </a:pPr>
            <a:r>
              <a:rPr lang="en-GB" sz="900" dirty="0">
                <a:solidFill>
                  <a:schemeClr val="tx1"/>
                </a:solidFill>
                <a:latin typeface="Calibri" panose="020F0502020204030204" pitchFamily="34" charset="0"/>
                <a:cs typeface="Calibri" panose="020F0502020204030204" pitchFamily="34" charset="0"/>
              </a:rPr>
              <a:t>How was the </a:t>
            </a:r>
            <a:r>
              <a:rPr lang="en-AU" sz="900" dirty="0">
                <a:solidFill>
                  <a:schemeClr val="tx1"/>
                </a:solidFill>
                <a:latin typeface="Calibri" panose="020F0502020204030204" pitchFamily="34" charset="0"/>
                <a:cs typeface="Calibri" panose="020F0502020204030204" pitchFamily="34" charset="0"/>
              </a:rPr>
              <a:t>vulnerability was identified? (e.g. fraud or corruption event, vulnerability assessment)</a:t>
            </a:r>
          </a:p>
        </p:txBody>
      </p:sp>
      <p:sp>
        <p:nvSpPr>
          <p:cNvPr id="19" name="Rectangle 18">
            <a:extLst>
              <a:ext uri="{FF2B5EF4-FFF2-40B4-BE49-F238E27FC236}">
                <a16:creationId xmlns:a16="http://schemas.microsoft.com/office/drawing/2014/main" id="{5E3CF280-5E99-4185-A5AB-6EEA0B7AC09B}"/>
              </a:ext>
            </a:extLst>
          </p:cNvPr>
          <p:cNvSpPr/>
          <p:nvPr/>
        </p:nvSpPr>
        <p:spPr>
          <a:xfrm>
            <a:off x="362848" y="5426940"/>
            <a:ext cx="4553611" cy="162000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90484">
              <a:defRPr/>
            </a:pPr>
            <a:r>
              <a:rPr lang="en-AU" sz="1050" b="1" dirty="0">
                <a:solidFill>
                  <a:prstClr val="black"/>
                </a:solidFill>
                <a:latin typeface="Calibri" panose="020F0502020204030204" pitchFamily="34" charset="0"/>
                <a:cs typeface="Calibri" panose="020F0502020204030204" pitchFamily="34" charset="0"/>
              </a:rPr>
              <a:t>IMPLEMENTATION PROCESS:</a:t>
            </a:r>
          </a:p>
          <a:p>
            <a:pPr marL="180023" indent="-180023" defTabSz="990484">
              <a:buFont typeface="Wingdings" panose="05000000000000000000" pitchFamily="2" charset="2"/>
              <a:buChar char="§"/>
              <a:defRPr/>
            </a:pPr>
            <a:r>
              <a:rPr lang="en-GB" sz="900" dirty="0">
                <a:solidFill>
                  <a:schemeClr val="tx1"/>
                </a:solidFill>
                <a:latin typeface="Calibri" panose="020F0502020204030204" pitchFamily="34" charset="0"/>
                <a:cs typeface="Calibri" panose="020F0502020204030204" pitchFamily="34" charset="0"/>
              </a:rPr>
              <a:t>What steps will be involved?</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What Technology, People, Process changes are required?</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Describe the business and client impacts and readiness considerations</a:t>
            </a:r>
          </a:p>
          <a:p>
            <a:pPr marL="180023" indent="-180023" defTabSz="990484">
              <a:buFont typeface="Wingdings" panose="05000000000000000000" pitchFamily="2" charset="2"/>
              <a:buChar char="§"/>
              <a:defRPr/>
            </a:pPr>
            <a:r>
              <a:rPr lang="en-GB" sz="900" dirty="0">
                <a:solidFill>
                  <a:schemeClr val="tx1"/>
                </a:solidFill>
                <a:latin typeface="Calibri" panose="020F0502020204030204" pitchFamily="34" charset="0"/>
                <a:cs typeface="Calibri" panose="020F0502020204030204" pitchFamily="34" charset="0"/>
              </a:rPr>
              <a:t>Who are the relevant stakeholders?</a:t>
            </a:r>
          </a:p>
          <a:p>
            <a:pPr marL="117915" indent="-117915" defTabSz="990484">
              <a:buFont typeface="Wingdings" panose="05000000000000000000" pitchFamily="2" charset="2"/>
              <a:buChar char="§"/>
              <a:defRPr/>
            </a:pPr>
            <a:endParaRPr lang="en-AU" sz="1050" dirty="0">
              <a:solidFill>
                <a:prstClr val="black"/>
              </a:solidFill>
              <a:latin typeface="Calibri" panose="020F0502020204030204" pitchFamily="34" charset="0"/>
              <a:cs typeface="Calibri" panose="020F0502020204030204" pitchFamily="34" charset="0"/>
            </a:endParaRPr>
          </a:p>
        </p:txBody>
      </p:sp>
      <p:sp>
        <p:nvSpPr>
          <p:cNvPr id="20" name="Rectangle 19">
            <a:extLst>
              <a:ext uri="{FF2B5EF4-FFF2-40B4-BE49-F238E27FC236}">
                <a16:creationId xmlns:a16="http://schemas.microsoft.com/office/drawing/2014/main" id="{E24E59A5-9C92-49B4-AE16-15609144A9C5}"/>
              </a:ext>
            </a:extLst>
          </p:cNvPr>
          <p:cNvSpPr/>
          <p:nvPr/>
        </p:nvSpPr>
        <p:spPr>
          <a:xfrm>
            <a:off x="9593443" y="3744207"/>
            <a:ext cx="2689973" cy="4080581"/>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90484">
              <a:defRPr/>
            </a:pPr>
            <a:r>
              <a:rPr lang="en-AU" sz="1050" b="1" dirty="0">
                <a:solidFill>
                  <a:prstClr val="black"/>
                </a:solidFill>
                <a:latin typeface="Calibri" panose="020F0502020204030204" pitchFamily="34" charset="0"/>
                <a:cs typeface="Calibri" panose="020F0502020204030204" pitchFamily="34" charset="0"/>
              </a:rPr>
              <a:t>CONSULTATION: </a:t>
            </a:r>
            <a:endParaRPr lang="en-AU" sz="1050" dirty="0">
              <a:solidFill>
                <a:prstClr val="black"/>
              </a:solidFill>
              <a:latin typeface="Calibri" panose="020F0502020204030204" pitchFamily="34" charset="0"/>
              <a:cs typeface="Calibri" panose="020F0502020204030204" pitchFamily="34" charset="0"/>
            </a:endParaRP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Summarise h</a:t>
            </a:r>
            <a:r>
              <a:rPr lang="en-GB" sz="900" dirty="0">
                <a:solidFill>
                  <a:schemeClr val="tx1"/>
                </a:solidFill>
                <a:latin typeface="Calibri" panose="020F0502020204030204" pitchFamily="34" charset="0"/>
                <a:cs typeface="Calibri" panose="020F0502020204030204" pitchFamily="34" charset="0"/>
              </a:rPr>
              <a:t>ow and with whom the treatment was developed.</a:t>
            </a:r>
            <a:endParaRPr lang="en-AU" sz="1050" b="1" dirty="0">
              <a:solidFill>
                <a:prstClr val="black"/>
              </a:solidFill>
              <a:latin typeface="Calibri" panose="020F0502020204030204" pitchFamily="34" charset="0"/>
              <a:cs typeface="Calibri" panose="020F0502020204030204" pitchFamily="34" charset="0"/>
            </a:endParaRPr>
          </a:p>
          <a:p>
            <a:pPr defTabSz="990484">
              <a:defRPr/>
            </a:pPr>
            <a:endParaRPr lang="en-AU" sz="1050" b="1" dirty="0">
              <a:solidFill>
                <a:prstClr val="black"/>
              </a:solidFill>
              <a:latin typeface="Calibri" panose="020F0502020204030204" pitchFamily="34" charset="0"/>
              <a:cs typeface="Calibri" panose="020F0502020204030204" pitchFamily="34" charset="0"/>
            </a:endParaRPr>
          </a:p>
        </p:txBody>
      </p:sp>
      <p:sp>
        <p:nvSpPr>
          <p:cNvPr id="21" name="Rectangle 20">
            <a:extLst>
              <a:ext uri="{FF2B5EF4-FFF2-40B4-BE49-F238E27FC236}">
                <a16:creationId xmlns:a16="http://schemas.microsoft.com/office/drawing/2014/main" id="{32AB6916-5214-4BAC-B0BC-5DA9E66F9265}"/>
              </a:ext>
            </a:extLst>
          </p:cNvPr>
          <p:cNvSpPr/>
          <p:nvPr/>
        </p:nvSpPr>
        <p:spPr>
          <a:xfrm>
            <a:off x="366767" y="7100257"/>
            <a:ext cx="4545772" cy="162000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90484">
              <a:defRPr/>
            </a:pPr>
            <a:r>
              <a:rPr lang="en-AU" sz="1050" b="1" dirty="0">
                <a:solidFill>
                  <a:prstClr val="black"/>
                </a:solidFill>
                <a:latin typeface="Calibri" panose="020F0502020204030204" pitchFamily="34" charset="0"/>
                <a:cs typeface="Calibri" panose="020F0502020204030204" pitchFamily="34" charset="0"/>
              </a:rPr>
              <a:t>DEPENDENCIES AND RISKS:</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Interconnections with other controls. Potential unintended consequences. </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Related initiatives this control operates/interacts with </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Dependencies for the control to operate effectively</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Displacement risk (where could fraudsters pivot to after implementation of this control?)</a:t>
            </a:r>
          </a:p>
          <a:p>
            <a:pPr marL="117915" indent="-117915" defTabSz="990484">
              <a:buFont typeface="Wingdings" panose="05000000000000000000" pitchFamily="2" charset="2"/>
              <a:buChar char="§"/>
              <a:defRPr/>
            </a:pPr>
            <a:endParaRPr lang="en-AU" sz="1050" dirty="0">
              <a:solidFill>
                <a:prstClr val="black"/>
              </a:solidFill>
              <a:latin typeface="Calibri" panose="020F0502020204030204" pitchFamily="34" charset="0"/>
              <a:cs typeface="Calibri" panose="020F0502020204030204" pitchFamily="34" charset="0"/>
            </a:endParaRPr>
          </a:p>
          <a:p>
            <a:pPr defTabSz="990484">
              <a:defRPr/>
            </a:pPr>
            <a:endParaRPr lang="en-AU" sz="1050" dirty="0">
              <a:solidFill>
                <a:prstClr val="black"/>
              </a:solidFill>
              <a:latin typeface="Calibri" panose="020F0502020204030204" pitchFamily="34" charset="0"/>
              <a:cs typeface="Calibri" panose="020F0502020204030204" pitchFamily="34" charset="0"/>
            </a:endParaRPr>
          </a:p>
          <a:p>
            <a:pPr marL="117915" indent="-117915" defTabSz="990484">
              <a:buFont typeface="Wingdings" panose="05000000000000000000" pitchFamily="2" charset="2"/>
              <a:buChar char="§"/>
              <a:defRPr/>
            </a:pPr>
            <a:endParaRPr lang="en-AU" sz="1050" dirty="0">
              <a:solidFill>
                <a:prstClr val="black"/>
              </a:solidFill>
              <a:latin typeface="Calibri" panose="020F0502020204030204" pitchFamily="34" charset="0"/>
              <a:cs typeface="Calibri" panose="020F0502020204030204" pitchFamily="34" charset="0"/>
            </a:endParaRPr>
          </a:p>
        </p:txBody>
      </p:sp>
      <p:sp>
        <p:nvSpPr>
          <p:cNvPr id="24" name="Rectangle 23">
            <a:extLst>
              <a:ext uri="{FF2B5EF4-FFF2-40B4-BE49-F238E27FC236}">
                <a16:creationId xmlns:a16="http://schemas.microsoft.com/office/drawing/2014/main" id="{7121ED3F-6FC1-41BE-8906-9E1557BF4FEE}"/>
              </a:ext>
            </a:extLst>
          </p:cNvPr>
          <p:cNvSpPr/>
          <p:nvPr/>
        </p:nvSpPr>
        <p:spPr>
          <a:xfrm>
            <a:off x="348590" y="2199901"/>
            <a:ext cx="11934825" cy="204961"/>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90484">
              <a:defRPr/>
            </a:pPr>
            <a:r>
              <a:rPr lang="en-AU" sz="1050" dirty="0">
                <a:solidFill>
                  <a:prstClr val="black"/>
                </a:solidFill>
                <a:latin typeface="Calibri" panose="020F0502020204030204" pitchFamily="34" charset="0"/>
                <a:cs typeface="Calibri" panose="020F0502020204030204" pitchFamily="34" charset="0"/>
              </a:rPr>
              <a:t> </a:t>
            </a:r>
            <a:r>
              <a:rPr lang="en-AU" sz="1050" b="1" dirty="0">
                <a:solidFill>
                  <a:prstClr val="black"/>
                </a:solidFill>
                <a:latin typeface="Calibri" panose="020F0502020204030204" pitchFamily="34" charset="0"/>
                <a:cs typeface="Calibri" panose="020F0502020204030204" pitchFamily="34" charset="0"/>
              </a:rPr>
              <a:t>CONTROL OWNER: </a:t>
            </a:r>
            <a:r>
              <a:rPr lang="en-AU" sz="1050" dirty="0">
                <a:solidFill>
                  <a:prstClr val="black"/>
                </a:solidFill>
                <a:latin typeface="Calibri" panose="020F0502020204030204" pitchFamily="34" charset="0"/>
                <a:cs typeface="Calibri" panose="020F0502020204030204" pitchFamily="34" charset="0"/>
              </a:rPr>
              <a:t>XXX</a:t>
            </a:r>
            <a:r>
              <a:rPr lang="en-AU" sz="1050" b="1" dirty="0">
                <a:solidFill>
                  <a:prstClr val="black"/>
                </a:solidFill>
                <a:latin typeface="Calibri" panose="020F0502020204030204" pitchFamily="34" charset="0"/>
                <a:cs typeface="Calibri" panose="020F0502020204030204" pitchFamily="34" charset="0"/>
              </a:rPr>
              <a:t> 		               RESPONSIBLE PERSON: </a:t>
            </a:r>
            <a:r>
              <a:rPr lang="en-AU" sz="1050" dirty="0">
                <a:solidFill>
                  <a:prstClr val="black"/>
                </a:solidFill>
                <a:latin typeface="Calibri" panose="020F0502020204030204" pitchFamily="34" charset="0"/>
                <a:cs typeface="Calibri" panose="020F0502020204030204" pitchFamily="34" charset="0"/>
              </a:rPr>
              <a:t>XXX		                	           </a:t>
            </a:r>
            <a:r>
              <a:rPr lang="en-AU" sz="1050" b="1" dirty="0">
                <a:solidFill>
                  <a:prstClr val="black"/>
                </a:solidFill>
                <a:latin typeface="Calibri" panose="020F0502020204030204" pitchFamily="34" charset="0"/>
                <a:cs typeface="Calibri" panose="020F0502020204030204" pitchFamily="34" charset="0"/>
              </a:rPr>
              <a:t>ESTIMATED FUNDING: </a:t>
            </a:r>
            <a:r>
              <a:rPr lang="en-AU" sz="1050" dirty="0">
                <a:solidFill>
                  <a:prstClr val="black"/>
                </a:solidFill>
                <a:latin typeface="Calibri" panose="020F0502020204030204" pitchFamily="34" charset="0"/>
                <a:cs typeface="Calibri" panose="020F0502020204030204" pitchFamily="34" charset="0"/>
              </a:rPr>
              <a:t>XXX	                             </a:t>
            </a:r>
            <a:r>
              <a:rPr lang="en-AU" sz="1050" b="1" dirty="0">
                <a:solidFill>
                  <a:prstClr val="black"/>
                </a:solidFill>
                <a:latin typeface="Calibri" panose="020F0502020204030204" pitchFamily="34" charset="0"/>
                <a:cs typeface="Calibri" panose="020F0502020204030204" pitchFamily="34" charset="0"/>
              </a:rPr>
              <a:t>TIMEFRAME: </a:t>
            </a:r>
            <a:r>
              <a:rPr lang="en-AU" sz="1050" dirty="0">
                <a:solidFill>
                  <a:prstClr val="black"/>
                </a:solidFill>
                <a:latin typeface="Calibri" panose="020F0502020204030204" pitchFamily="34" charset="0"/>
                <a:cs typeface="Calibri" panose="020F0502020204030204" pitchFamily="34" charset="0"/>
              </a:rPr>
              <a:t>XXX     </a:t>
            </a:r>
            <a:endParaRPr lang="en-AU" sz="1050" b="1" dirty="0">
              <a:solidFill>
                <a:prstClr val="black"/>
              </a:solidFill>
              <a:latin typeface="Calibri" panose="020F0502020204030204" pitchFamily="34" charset="0"/>
              <a:cs typeface="Calibri" panose="020F0502020204030204" pitchFamily="34" charset="0"/>
            </a:endParaRPr>
          </a:p>
        </p:txBody>
      </p:sp>
      <p:sp>
        <p:nvSpPr>
          <p:cNvPr id="30" name="Rectangle 29">
            <a:extLst>
              <a:ext uri="{FF2B5EF4-FFF2-40B4-BE49-F238E27FC236}">
                <a16:creationId xmlns:a16="http://schemas.microsoft.com/office/drawing/2014/main" id="{8B72BEE3-C50E-420C-BE0B-9C049A9E805A}"/>
              </a:ext>
            </a:extLst>
          </p:cNvPr>
          <p:cNvSpPr/>
          <p:nvPr/>
        </p:nvSpPr>
        <p:spPr>
          <a:xfrm>
            <a:off x="348589" y="1465483"/>
            <a:ext cx="11934825" cy="666664"/>
          </a:xfrm>
          <a:prstGeom prst="rect">
            <a:avLst/>
          </a:prstGeom>
          <a:solidFill>
            <a:srgbClr val="E2F0D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defTabSz="990484">
              <a:defRPr/>
            </a:pPr>
            <a:r>
              <a:rPr lang="en-AU" sz="1238" b="1" dirty="0">
                <a:solidFill>
                  <a:sysClr val="windowText" lastClr="000000"/>
                </a:solidFill>
                <a:latin typeface="Calibri" panose="020F0502020204030204" pitchFamily="34" charset="0"/>
                <a:cs typeface="Calibri" panose="020F0502020204030204" pitchFamily="34" charset="0"/>
              </a:rPr>
              <a:t>CONTROL OPTION 1: </a:t>
            </a:r>
            <a:r>
              <a:rPr lang="en-AU" sz="1238" dirty="0">
                <a:solidFill>
                  <a:sysClr val="windowText" lastClr="000000"/>
                </a:solidFill>
                <a:latin typeface="Calibri" panose="020F0502020204030204" pitchFamily="34" charset="0"/>
                <a:cs typeface="Calibri" panose="020F0502020204030204" pitchFamily="34" charset="0"/>
              </a:rPr>
              <a:t>XXX</a:t>
            </a:r>
            <a:r>
              <a:rPr lang="en-AU" sz="1238" b="1" dirty="0">
                <a:solidFill>
                  <a:sysClr val="windowText" lastClr="000000"/>
                </a:solidFill>
                <a:latin typeface="Calibri" panose="020F0502020204030204" pitchFamily="34" charset="0"/>
                <a:cs typeface="Calibri" panose="020F0502020204030204" pitchFamily="34" charset="0"/>
              </a:rPr>
              <a:t> </a:t>
            </a:r>
          </a:p>
          <a:p>
            <a:pPr defTabSz="990484">
              <a:defRPr/>
            </a:pPr>
            <a:r>
              <a:rPr lang="en-AU" sz="900" dirty="0">
                <a:solidFill>
                  <a:schemeClr val="tx1"/>
                </a:solidFill>
                <a:cs typeface="Calibri" panose="020F0502020204030204" pitchFamily="34" charset="0"/>
              </a:rPr>
              <a:t>Describe the control option using active voice. Similar to how you described the risk, identify the active agent (who or what applies the control), the action (what does the control do), and the outcome (what is the result or intention). </a:t>
            </a:r>
          </a:p>
          <a:p>
            <a:pPr defTabSz="990484">
              <a:spcBef>
                <a:spcPts val="600"/>
              </a:spcBef>
              <a:defRPr/>
            </a:pPr>
            <a:r>
              <a:rPr lang="en-AU" sz="900" dirty="0">
                <a:solidFill>
                  <a:schemeClr val="tx1"/>
                </a:solidFill>
                <a:cs typeface="Calibri" panose="020F0502020204030204" pitchFamily="34" charset="0"/>
              </a:rPr>
              <a:t>Example:  System user permissions (Active agent) enforce separation of duties (Action) so a single user cannot execute all functions (Outcome)</a:t>
            </a:r>
          </a:p>
        </p:txBody>
      </p:sp>
      <p:sp>
        <p:nvSpPr>
          <p:cNvPr id="25" name="Rectangle 24">
            <a:extLst>
              <a:ext uri="{FF2B5EF4-FFF2-40B4-BE49-F238E27FC236}">
                <a16:creationId xmlns:a16="http://schemas.microsoft.com/office/drawing/2014/main" id="{D8E0D78B-8DD6-40CB-82BB-DE3BE06734BE}"/>
              </a:ext>
            </a:extLst>
          </p:cNvPr>
          <p:cNvSpPr/>
          <p:nvPr/>
        </p:nvSpPr>
        <p:spPr>
          <a:xfrm>
            <a:off x="4994363" y="5426940"/>
            <a:ext cx="4517253" cy="162000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90484">
              <a:defRPr/>
            </a:pPr>
            <a:r>
              <a:rPr lang="en-AU" sz="1050" b="1" dirty="0">
                <a:solidFill>
                  <a:prstClr val="black"/>
                </a:solidFill>
                <a:latin typeface="Calibri" panose="020F0502020204030204" pitchFamily="34" charset="0"/>
                <a:cs typeface="Calibri" panose="020F0502020204030204" pitchFamily="34" charset="0"/>
              </a:rPr>
              <a:t>EXPECTED OUTCOMES/BENEFITS:</a:t>
            </a:r>
          </a:p>
          <a:p>
            <a:pPr marL="180023" indent="-180023" defTabSz="990484">
              <a:buFont typeface="Wingdings" panose="05000000000000000000" pitchFamily="2" charset="2"/>
              <a:buChar char="§"/>
              <a:defRPr/>
            </a:pPr>
            <a:r>
              <a:rPr lang="en-GB" sz="900" dirty="0">
                <a:solidFill>
                  <a:schemeClr val="tx1"/>
                </a:solidFill>
                <a:latin typeface="Calibri" panose="020F0502020204030204" pitchFamily="34" charset="0"/>
                <a:cs typeface="Calibri" panose="020F0502020204030204" pitchFamily="34" charset="0"/>
              </a:rPr>
              <a:t>What are the estimated financial and non-financial benefits?</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How will it impact the risk that it is treating? (Will it reduce likelihood or consequence?)</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What would be the impact of not implementing the control?</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Is the cost proportionate to the risk? Does it deliver greatest impact for lowest cost?</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Describe the rationale for selecting this control option over others</a:t>
            </a:r>
          </a:p>
          <a:p>
            <a:pPr marL="180023" indent="-180023" defTabSz="990484">
              <a:buFont typeface="Wingdings" panose="05000000000000000000" pitchFamily="2" charset="2"/>
              <a:buChar char="§"/>
              <a:defRPr/>
            </a:pPr>
            <a:endParaRPr lang="en-AU" sz="900" dirty="0">
              <a:solidFill>
                <a:schemeClr val="tx1"/>
              </a:solidFill>
              <a:latin typeface="Calibri" panose="020F0502020204030204" pitchFamily="34" charset="0"/>
              <a:cs typeface="Calibri" panose="020F0502020204030204" pitchFamily="34" charset="0"/>
            </a:endParaRPr>
          </a:p>
          <a:p>
            <a:pPr marL="180023" indent="-180023" defTabSz="990484">
              <a:buFont typeface="Wingdings" panose="05000000000000000000" pitchFamily="2" charset="2"/>
              <a:buChar char="§"/>
              <a:defRPr/>
            </a:pPr>
            <a:endParaRPr lang="en-GB" sz="900" dirty="0">
              <a:solidFill>
                <a:schemeClr val="tx1"/>
              </a:solidFill>
              <a:latin typeface="Calibri" panose="020F0502020204030204" pitchFamily="34" charset="0"/>
              <a:cs typeface="Calibri" panose="020F0502020204030204" pitchFamily="34" charset="0"/>
            </a:endParaRPr>
          </a:p>
          <a:p>
            <a:pPr marL="180023" indent="-180023" defTabSz="990484">
              <a:buFont typeface="Wingdings" panose="05000000000000000000" pitchFamily="2" charset="2"/>
              <a:buChar char="§"/>
              <a:defRPr/>
            </a:pPr>
            <a:endParaRPr lang="en-AU" sz="1050" dirty="0">
              <a:solidFill>
                <a:prstClr val="black"/>
              </a:solidFill>
              <a:latin typeface="Calibri" panose="020F0502020204030204" pitchFamily="34" charset="0"/>
              <a:cs typeface="Calibri" panose="020F0502020204030204" pitchFamily="34" charset="0"/>
            </a:endParaRPr>
          </a:p>
          <a:p>
            <a:pPr marL="180023" indent="-180023" defTabSz="990484">
              <a:buFont typeface="Wingdings" panose="05000000000000000000" pitchFamily="2" charset="2"/>
              <a:buChar char="§"/>
              <a:defRPr/>
            </a:pPr>
            <a:endParaRPr lang="en-AU" sz="1050" dirty="0">
              <a:solidFill>
                <a:prstClr val="black"/>
              </a:solidFill>
              <a:latin typeface="Calibri" panose="020F0502020204030204" pitchFamily="34" charset="0"/>
              <a:cs typeface="Calibri" panose="020F0502020204030204" pitchFamily="34" charset="0"/>
            </a:endParaRPr>
          </a:p>
        </p:txBody>
      </p:sp>
      <p:sp>
        <p:nvSpPr>
          <p:cNvPr id="26" name="Rectangle 25">
            <a:extLst>
              <a:ext uri="{FF2B5EF4-FFF2-40B4-BE49-F238E27FC236}">
                <a16:creationId xmlns:a16="http://schemas.microsoft.com/office/drawing/2014/main" id="{9E8A8E43-759F-444A-8284-F3B88BA0428C}"/>
              </a:ext>
            </a:extLst>
          </p:cNvPr>
          <p:cNvSpPr/>
          <p:nvPr/>
        </p:nvSpPr>
        <p:spPr>
          <a:xfrm>
            <a:off x="4994363" y="3745849"/>
            <a:ext cx="4517253" cy="162000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90484">
              <a:defRPr/>
            </a:pPr>
            <a:r>
              <a:rPr lang="en-AU" sz="1050" b="1" dirty="0">
                <a:solidFill>
                  <a:prstClr val="black"/>
                </a:solidFill>
                <a:latin typeface="Calibri" panose="020F0502020204030204" pitchFamily="34" charset="0"/>
                <a:cs typeface="Calibri" panose="020F0502020204030204" pitchFamily="34" charset="0"/>
              </a:rPr>
              <a:t>ESTIMATED COSTS/RESOURCE REQUIREMENTS:</a:t>
            </a:r>
          </a:p>
          <a:p>
            <a:pPr marL="180023" indent="-180023" defTabSz="990484">
              <a:buFont typeface="Wingdings" panose="05000000000000000000" pitchFamily="2" charset="2"/>
              <a:buChar char="§"/>
              <a:defRPr/>
            </a:pPr>
            <a:r>
              <a:rPr lang="en-GB" sz="900" dirty="0">
                <a:solidFill>
                  <a:schemeClr val="tx1"/>
                </a:solidFill>
                <a:latin typeface="Calibri" panose="020F0502020204030204" pitchFamily="34" charset="0"/>
                <a:cs typeface="Calibri" panose="020F0502020204030204" pitchFamily="34" charset="0"/>
              </a:rPr>
              <a:t>Outline the estimated Capital and Staffing Costs</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Will this require separate funding or will it be absorbed? </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If funding is required, what is the proposed funding source?</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Will the control result in savings? E.g. automate manual process, make other controls redundant</a:t>
            </a:r>
          </a:p>
          <a:p>
            <a:pPr marL="180023" indent="-180023" defTabSz="990484">
              <a:buFont typeface="Wingdings" panose="05000000000000000000" pitchFamily="2" charset="2"/>
              <a:buChar char="§"/>
              <a:defRPr/>
            </a:pPr>
            <a:endParaRPr lang="en-GB" sz="1050" dirty="0">
              <a:solidFill>
                <a:prstClr val="black"/>
              </a:solidFill>
              <a:latin typeface="Calibri" panose="020F0502020204030204" pitchFamily="34" charset="0"/>
              <a:cs typeface="Calibri" panose="020F0502020204030204" pitchFamily="34" charset="0"/>
            </a:endParaRPr>
          </a:p>
        </p:txBody>
      </p:sp>
      <p:sp>
        <p:nvSpPr>
          <p:cNvPr id="35" name="Rectangle 34">
            <a:extLst>
              <a:ext uri="{FF2B5EF4-FFF2-40B4-BE49-F238E27FC236}">
                <a16:creationId xmlns:a16="http://schemas.microsoft.com/office/drawing/2014/main" id="{8BB1B01D-17AC-44C3-A679-C8DEE85E3F32}"/>
              </a:ext>
            </a:extLst>
          </p:cNvPr>
          <p:cNvSpPr/>
          <p:nvPr/>
        </p:nvSpPr>
        <p:spPr>
          <a:xfrm>
            <a:off x="9593442" y="7886700"/>
            <a:ext cx="2689972" cy="837757"/>
          </a:xfrm>
          <a:prstGeom prst="rect">
            <a:avLst/>
          </a:prstGeom>
          <a:solidFill>
            <a:srgbClr val="E2F0D9"/>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90484">
              <a:defRPr/>
            </a:pPr>
            <a:r>
              <a:rPr lang="en-AU" sz="1050" b="1" dirty="0">
                <a:solidFill>
                  <a:prstClr val="black"/>
                </a:solidFill>
                <a:latin typeface="Calibri" panose="020F0502020204030204" pitchFamily="34" charset="0"/>
                <a:cs typeface="Calibri" panose="020F0502020204030204" pitchFamily="34" charset="0"/>
              </a:rPr>
              <a:t>DECISION: </a:t>
            </a:r>
            <a:endParaRPr lang="en-AU" sz="1050" dirty="0">
              <a:solidFill>
                <a:prstClr val="black"/>
              </a:solidFill>
              <a:latin typeface="Calibri" panose="020F0502020204030204" pitchFamily="34" charset="0"/>
              <a:cs typeface="Calibri" panose="020F0502020204030204" pitchFamily="34" charset="0"/>
            </a:endParaRPr>
          </a:p>
          <a:p>
            <a:pPr marL="297000" indent="-214313" defTabSz="960120">
              <a:spcAft>
                <a:spcPts val="148"/>
              </a:spcAft>
              <a:buClr>
                <a:schemeClr val="accent2">
                  <a:lumMod val="50000"/>
                </a:schemeClr>
              </a:buClr>
              <a:buFont typeface="Wingdings" panose="05000000000000000000" pitchFamily="2" charset="2"/>
              <a:buChar char="q"/>
              <a:defRPr/>
            </a:pPr>
            <a:r>
              <a:rPr lang="en-AU" sz="1050" dirty="0">
                <a:solidFill>
                  <a:schemeClr val="tx1"/>
                </a:solidFill>
                <a:cs typeface="Calibri" panose="020F0502020204030204" pitchFamily="34" charset="0"/>
              </a:rPr>
              <a:t>Supported</a:t>
            </a:r>
          </a:p>
          <a:p>
            <a:pPr marL="297000" indent="-214313" defTabSz="960120">
              <a:spcAft>
                <a:spcPts val="148"/>
              </a:spcAft>
              <a:buClr>
                <a:schemeClr val="accent2">
                  <a:lumMod val="50000"/>
                </a:schemeClr>
              </a:buClr>
              <a:buFont typeface="Wingdings" panose="05000000000000000000" pitchFamily="2" charset="2"/>
              <a:buChar char="q"/>
              <a:defRPr/>
            </a:pPr>
            <a:r>
              <a:rPr lang="en-AU" sz="1050" dirty="0">
                <a:solidFill>
                  <a:schemeClr val="tx1"/>
                </a:solidFill>
                <a:cs typeface="Calibri" panose="020F0502020204030204" pitchFamily="34" charset="0"/>
              </a:rPr>
              <a:t>Further work required</a:t>
            </a:r>
          </a:p>
          <a:p>
            <a:pPr marL="297000" indent="-214313" defTabSz="960120">
              <a:spcAft>
                <a:spcPts val="148"/>
              </a:spcAft>
              <a:buClr>
                <a:schemeClr val="accent2">
                  <a:lumMod val="50000"/>
                </a:schemeClr>
              </a:buClr>
              <a:buFont typeface="Wingdings" panose="05000000000000000000" pitchFamily="2" charset="2"/>
              <a:buChar char="q"/>
              <a:defRPr/>
            </a:pPr>
            <a:r>
              <a:rPr lang="en-AU" sz="1050" dirty="0">
                <a:solidFill>
                  <a:schemeClr val="tx1"/>
                </a:solidFill>
                <a:cs typeface="Calibri" panose="020F0502020204030204" pitchFamily="34" charset="0"/>
              </a:rPr>
              <a:t>Not supported</a:t>
            </a:r>
            <a:endParaRPr lang="en-AU" sz="1050" dirty="0">
              <a:solidFill>
                <a:schemeClr val="tx1"/>
              </a:solidFill>
              <a:latin typeface="Calibri" panose="020F0502020204030204" pitchFamily="34" charset="0"/>
              <a:cs typeface="Calibri" panose="020F0502020204030204" pitchFamily="34" charset="0"/>
            </a:endParaRPr>
          </a:p>
          <a:p>
            <a:pPr marL="117915" indent="-117915" defTabSz="990484">
              <a:buFont typeface="Wingdings" panose="05000000000000000000" pitchFamily="2" charset="2"/>
              <a:buChar char="§"/>
              <a:defRPr/>
            </a:pPr>
            <a:endParaRPr lang="en-AU" sz="1050" dirty="0">
              <a:solidFill>
                <a:prstClr val="black"/>
              </a:solidFill>
              <a:latin typeface="Calibri" panose="020F0502020204030204" pitchFamily="34" charset="0"/>
              <a:cs typeface="Calibri" panose="020F0502020204030204" pitchFamily="34" charset="0"/>
            </a:endParaRPr>
          </a:p>
          <a:p>
            <a:pPr marL="117915" indent="-117915" defTabSz="990484">
              <a:buFontTx/>
              <a:buChar char="-"/>
              <a:defRPr/>
            </a:pPr>
            <a:endParaRPr lang="en-AU" sz="1050" b="1" dirty="0">
              <a:solidFill>
                <a:prstClr val="black"/>
              </a:solidFill>
              <a:latin typeface="Calibri" panose="020F0502020204030204" pitchFamily="34" charset="0"/>
              <a:cs typeface="Calibri" panose="020F0502020204030204" pitchFamily="34" charset="0"/>
            </a:endParaRPr>
          </a:p>
          <a:p>
            <a:pPr defTabSz="990484">
              <a:defRPr/>
            </a:pPr>
            <a:endParaRPr lang="en-AU" sz="1050" b="1" dirty="0">
              <a:solidFill>
                <a:prstClr val="black"/>
              </a:solidFill>
              <a:latin typeface="Calibri" panose="020F0502020204030204" pitchFamily="34" charset="0"/>
              <a:cs typeface="Calibri" panose="020F0502020204030204" pitchFamily="34" charset="0"/>
            </a:endParaRPr>
          </a:p>
        </p:txBody>
      </p:sp>
      <p:sp>
        <p:nvSpPr>
          <p:cNvPr id="16" name="Rectangle 15">
            <a:extLst>
              <a:ext uri="{FF2B5EF4-FFF2-40B4-BE49-F238E27FC236}">
                <a16:creationId xmlns:a16="http://schemas.microsoft.com/office/drawing/2014/main" id="{14840401-4B54-4D50-BC94-AB62E32A50C6}"/>
              </a:ext>
            </a:extLst>
          </p:cNvPr>
          <p:cNvSpPr/>
          <p:nvPr/>
        </p:nvSpPr>
        <p:spPr>
          <a:xfrm>
            <a:off x="0" y="0"/>
            <a:ext cx="12801600" cy="7874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7" name="Graphic 11">
            <a:extLst>
              <a:ext uri="{FF2B5EF4-FFF2-40B4-BE49-F238E27FC236}">
                <a16:creationId xmlns:a16="http://schemas.microsoft.com/office/drawing/2014/main" id="{886140E5-C324-4C40-A394-40A3B85611D4}"/>
              </a:ext>
            </a:extLst>
          </p:cNvPr>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70125" y="77364"/>
            <a:ext cx="2273300" cy="666750"/>
          </a:xfrm>
          <a:prstGeom prst="rect">
            <a:avLst/>
          </a:prstGeom>
        </p:spPr>
      </p:pic>
      <p:sp>
        <p:nvSpPr>
          <p:cNvPr id="28" name="TextBox 27">
            <a:extLst>
              <a:ext uri="{FF2B5EF4-FFF2-40B4-BE49-F238E27FC236}">
                <a16:creationId xmlns:a16="http://schemas.microsoft.com/office/drawing/2014/main" id="{628E78B9-58AC-45F6-802C-558A700822D2}"/>
              </a:ext>
            </a:extLst>
          </p:cNvPr>
          <p:cNvSpPr txBox="1"/>
          <p:nvPr/>
        </p:nvSpPr>
        <p:spPr>
          <a:xfrm>
            <a:off x="348589" y="8857719"/>
            <a:ext cx="2531462" cy="246221"/>
          </a:xfrm>
          <a:prstGeom prst="rect">
            <a:avLst/>
          </a:prstGeom>
          <a:noFill/>
        </p:spPr>
        <p:txBody>
          <a:bodyPr wrap="none" rtlCol="0">
            <a:spAutoFit/>
          </a:bodyPr>
          <a:lstStyle/>
          <a:p>
            <a:r>
              <a:rPr lang="en-GB" sz="1000" dirty="0">
                <a:solidFill>
                  <a:schemeClr val="bg1">
                    <a:lumMod val="50000"/>
                  </a:schemeClr>
                </a:solidFill>
                <a:latin typeface="Calibri" panose="020F0502020204030204" pitchFamily="34" charset="0"/>
                <a:cs typeface="Calibri" panose="020F0502020204030204" pitchFamily="34" charset="0"/>
              </a:rPr>
              <a:t>Duplicate slide to add further control options</a:t>
            </a:r>
          </a:p>
        </p:txBody>
      </p:sp>
      <p:sp>
        <p:nvSpPr>
          <p:cNvPr id="29" name="TextBox 28">
            <a:extLst>
              <a:ext uri="{FF2B5EF4-FFF2-40B4-BE49-F238E27FC236}">
                <a16:creationId xmlns:a16="http://schemas.microsoft.com/office/drawing/2014/main" id="{88BEECB9-CC7B-439D-99D7-8D01A08C0BFA}"/>
              </a:ext>
            </a:extLst>
          </p:cNvPr>
          <p:cNvSpPr txBox="1"/>
          <p:nvPr/>
        </p:nvSpPr>
        <p:spPr>
          <a:xfrm>
            <a:off x="281547" y="1018704"/>
            <a:ext cx="3888244" cy="300082"/>
          </a:xfrm>
          <a:prstGeom prst="rect">
            <a:avLst/>
          </a:prstGeom>
          <a:noFill/>
        </p:spPr>
        <p:txBody>
          <a:bodyPr wrap="none" rtlCol="0">
            <a:spAutoFit/>
          </a:bodyPr>
          <a:lstStyle>
            <a:defPPr>
              <a:defRPr lang="en-US"/>
            </a:defPPr>
            <a:lvl1pPr>
              <a:defRPr cap="all"/>
            </a:lvl1pPr>
          </a:lstStyle>
          <a:p>
            <a:r>
              <a:rPr lang="en-GB" sz="1350" dirty="0"/>
              <a:t>Fraud &amp; Corruption CONTROL Design Template</a:t>
            </a:r>
          </a:p>
        </p:txBody>
      </p:sp>
      <p:cxnSp>
        <p:nvCxnSpPr>
          <p:cNvPr id="31" name="Straight Connector 30">
            <a:extLst>
              <a:ext uri="{FF2B5EF4-FFF2-40B4-BE49-F238E27FC236}">
                <a16:creationId xmlns:a16="http://schemas.microsoft.com/office/drawing/2014/main" id="{87801AC4-B8F0-40EC-BCCF-7E3861D5BC77}"/>
              </a:ext>
            </a:extLst>
          </p:cNvPr>
          <p:cNvCxnSpPr>
            <a:cxnSpLocks/>
          </p:cNvCxnSpPr>
          <p:nvPr/>
        </p:nvCxnSpPr>
        <p:spPr>
          <a:xfrm>
            <a:off x="348591" y="1295703"/>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2" name="Slide Number Placeholder 3">
            <a:extLst>
              <a:ext uri="{FF2B5EF4-FFF2-40B4-BE49-F238E27FC236}">
                <a16:creationId xmlns:a16="http://schemas.microsoft.com/office/drawing/2014/main" id="{8221772F-2761-41A6-960C-56559BDF5BDE}"/>
              </a:ext>
            </a:extLst>
          </p:cNvPr>
          <p:cNvSpPr>
            <a:spLocks noGrp="1"/>
          </p:cNvSpPr>
          <p:nvPr>
            <p:ph type="sldNum" sz="quarter" idx="12"/>
          </p:nvPr>
        </p:nvSpPr>
        <p:spPr>
          <a:xfrm>
            <a:off x="9041130" y="8898892"/>
            <a:ext cx="2880360" cy="511175"/>
          </a:xfrm>
        </p:spPr>
        <p:txBody>
          <a:bodyPr vert="horz" lIns="91440" tIns="45720" rIns="91440" bIns="45720" rtlCol="0" anchor="ctr"/>
          <a:lstStyle/>
          <a:p>
            <a:fld id="{3BFED6E9-92FB-45E9-9F30-A24D3F0EA740}" type="slidenum">
              <a:rPr lang="en-GB" sz="1200" b="1">
                <a:solidFill>
                  <a:schemeClr val="tx1"/>
                </a:solidFill>
              </a:rPr>
              <a:pPr/>
              <a:t>1</a:t>
            </a:fld>
            <a:endParaRPr lang="en-GB" sz="1200" b="1" dirty="0">
              <a:solidFill>
                <a:schemeClr val="tx1"/>
              </a:solidFill>
            </a:endParaRPr>
          </a:p>
        </p:txBody>
      </p:sp>
      <p:sp>
        <p:nvSpPr>
          <p:cNvPr id="36" name="TextBox 35">
            <a:extLst>
              <a:ext uri="{FF2B5EF4-FFF2-40B4-BE49-F238E27FC236}">
                <a16:creationId xmlns:a16="http://schemas.microsoft.com/office/drawing/2014/main" id="{F70C6DD9-FBF7-4432-8BE3-83AD4BBB5523}"/>
              </a:ext>
            </a:extLst>
          </p:cNvPr>
          <p:cNvSpPr txBox="1"/>
          <p:nvPr/>
        </p:nvSpPr>
        <p:spPr>
          <a:xfrm>
            <a:off x="9430733" y="9015979"/>
            <a:ext cx="1750223" cy="276999"/>
          </a:xfrm>
          <a:prstGeom prst="rect">
            <a:avLst/>
          </a:prstGeom>
          <a:noFill/>
        </p:spPr>
        <p:txBody>
          <a:bodyPr wrap="none" rtlCol="0">
            <a:spAutoFit/>
          </a:bodyPr>
          <a:lstStyle/>
          <a:p>
            <a:r>
              <a:rPr lang="en-GB" sz="1200" b="1" dirty="0"/>
              <a:t>Control Design Template</a:t>
            </a:r>
          </a:p>
        </p:txBody>
      </p:sp>
      <p:sp>
        <p:nvSpPr>
          <p:cNvPr id="34" name="Rectangle 33">
            <a:extLst>
              <a:ext uri="{FF2B5EF4-FFF2-40B4-BE49-F238E27FC236}">
                <a16:creationId xmlns:a16="http://schemas.microsoft.com/office/drawing/2014/main" id="{7B1D93EF-3FEE-4693-A1A3-E368013E07D5}"/>
              </a:ext>
            </a:extLst>
          </p:cNvPr>
          <p:cNvSpPr/>
          <p:nvPr/>
        </p:nvSpPr>
        <p:spPr>
          <a:xfrm>
            <a:off x="362848" y="3744208"/>
            <a:ext cx="4553611" cy="162000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90484">
              <a:defRPr/>
            </a:pPr>
            <a:r>
              <a:rPr lang="en-AU" sz="1050" b="1" dirty="0">
                <a:solidFill>
                  <a:prstClr val="black"/>
                </a:solidFill>
                <a:latin typeface="Calibri" panose="020F0502020204030204" pitchFamily="34" charset="0"/>
                <a:cs typeface="Calibri" panose="020F0502020204030204" pitchFamily="34" charset="0"/>
              </a:rPr>
              <a:t>CONTROL FEATURES:</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How will the control operate?</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Can it be circumvented? If so, does it add enough friction to be viable?</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What are the key technical design considerations? E.g.:</a:t>
            </a:r>
          </a:p>
          <a:p>
            <a:pPr marL="360000" lvl="1" indent="-180023" defTabSz="990484">
              <a:buFont typeface="Courier New" panose="02070309020205020404" pitchFamily="49" charset="0"/>
              <a:buChar char="o"/>
              <a:defRPr/>
            </a:pPr>
            <a:r>
              <a:rPr lang="en-AU" sz="900" dirty="0">
                <a:solidFill>
                  <a:schemeClr val="tx1"/>
                </a:solidFill>
                <a:latin typeface="Calibri" panose="020F0502020204030204" pitchFamily="34" charset="0"/>
                <a:cs typeface="Calibri" panose="020F0502020204030204" pitchFamily="34" charset="0"/>
              </a:rPr>
              <a:t>Timeliness (How long will it take for the control to respond?)</a:t>
            </a:r>
          </a:p>
          <a:p>
            <a:pPr marL="360000" lvl="1" indent="-180023" defTabSz="990484">
              <a:buFont typeface="Courier New" panose="02070309020205020404" pitchFamily="49" charset="0"/>
              <a:buChar char="o"/>
              <a:defRPr/>
            </a:pPr>
            <a:r>
              <a:rPr lang="en-AU" sz="900" dirty="0">
                <a:solidFill>
                  <a:schemeClr val="tx1"/>
                </a:solidFill>
                <a:latin typeface="Calibri" panose="020F0502020204030204" pitchFamily="34" charset="0"/>
                <a:cs typeface="Calibri" panose="020F0502020204030204" pitchFamily="34" charset="0"/>
              </a:rPr>
              <a:t>Adaptability (Can it handle increased volumes of fraud activity?)</a:t>
            </a:r>
          </a:p>
          <a:p>
            <a:pPr marL="360000" lvl="1" indent="-180023" defTabSz="990484">
              <a:buFont typeface="Courier New" panose="02070309020205020404" pitchFamily="49" charset="0"/>
              <a:buChar char="o"/>
              <a:defRPr/>
            </a:pPr>
            <a:r>
              <a:rPr lang="en-AU" sz="900" dirty="0">
                <a:solidFill>
                  <a:schemeClr val="tx1"/>
                </a:solidFill>
                <a:latin typeface="Calibri" panose="020F0502020204030204" pitchFamily="34" charset="0"/>
                <a:cs typeface="Calibri" panose="020F0502020204030204" pitchFamily="34" charset="0"/>
              </a:rPr>
              <a:t>Automation (Will the control be automated or applied by people?)</a:t>
            </a:r>
          </a:p>
          <a:p>
            <a:pPr marL="360000" lvl="1" indent="-180023" defTabSz="990484">
              <a:buFont typeface="Courier New" panose="02070309020205020404" pitchFamily="49" charset="0"/>
              <a:buChar char="o"/>
              <a:defRPr/>
            </a:pPr>
            <a:endParaRPr lang="en-AU" sz="900" dirty="0">
              <a:solidFill>
                <a:schemeClr val="tx1"/>
              </a:solidFill>
              <a:latin typeface="Calibri" panose="020F0502020204030204" pitchFamily="34" charset="0"/>
              <a:cs typeface="Calibri" panose="020F0502020204030204" pitchFamily="34" charset="0"/>
            </a:endParaRPr>
          </a:p>
          <a:p>
            <a:pPr marL="179977" lvl="1" defTabSz="990484">
              <a:defRPr/>
            </a:pPr>
            <a:r>
              <a:rPr lang="en-AU" sz="900" dirty="0">
                <a:solidFill>
                  <a:schemeClr val="tx1"/>
                </a:solidFill>
                <a:latin typeface="Calibri" panose="020F0502020204030204" pitchFamily="34" charset="0"/>
                <a:cs typeface="Calibri" panose="020F0502020204030204" pitchFamily="34" charset="0"/>
              </a:rPr>
              <a:t>[See over page for more technical design considerations]</a:t>
            </a:r>
          </a:p>
          <a:p>
            <a:pPr marL="180023" indent="-180023" defTabSz="990484">
              <a:buFont typeface="Wingdings" panose="05000000000000000000" pitchFamily="2" charset="2"/>
              <a:buChar char="§"/>
              <a:defRPr/>
            </a:pPr>
            <a:endParaRPr lang="en-AU" sz="900" dirty="0">
              <a:solidFill>
                <a:schemeClr val="tx1"/>
              </a:solidFill>
              <a:latin typeface="Calibri" panose="020F0502020204030204" pitchFamily="34" charset="0"/>
              <a:cs typeface="Calibri" panose="020F0502020204030204" pitchFamily="34" charset="0"/>
            </a:endParaRPr>
          </a:p>
        </p:txBody>
      </p:sp>
      <p:sp>
        <p:nvSpPr>
          <p:cNvPr id="37" name="Rectangle 36">
            <a:extLst>
              <a:ext uri="{FF2B5EF4-FFF2-40B4-BE49-F238E27FC236}">
                <a16:creationId xmlns:a16="http://schemas.microsoft.com/office/drawing/2014/main" id="{1D13B215-69DA-4649-A031-5996E3799BE8}"/>
              </a:ext>
            </a:extLst>
          </p:cNvPr>
          <p:cNvSpPr/>
          <p:nvPr/>
        </p:nvSpPr>
        <p:spPr>
          <a:xfrm>
            <a:off x="4994363" y="7100257"/>
            <a:ext cx="4517253" cy="162000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90484">
              <a:defRPr/>
            </a:pPr>
            <a:r>
              <a:rPr lang="en-AU" sz="1050" b="1" dirty="0">
                <a:solidFill>
                  <a:prstClr val="black"/>
                </a:solidFill>
                <a:latin typeface="Calibri" panose="020F0502020204030204" pitchFamily="34" charset="0"/>
                <a:cs typeface="Calibri" panose="020F0502020204030204" pitchFamily="34" charset="0"/>
              </a:rPr>
              <a:t>MONITORING AND EVALUATION:</a:t>
            </a:r>
          </a:p>
          <a:p>
            <a:pPr marL="180023" indent="-180023" defTabSz="990484">
              <a:buFont typeface="Wingdings" panose="05000000000000000000" pitchFamily="2" charset="2"/>
              <a:buChar char="§"/>
              <a:defRPr/>
            </a:pPr>
            <a:r>
              <a:rPr lang="en-AU" sz="900" dirty="0">
                <a:solidFill>
                  <a:schemeClr val="tx1"/>
                </a:solidFill>
                <a:latin typeface="Calibri" panose="020F0502020204030204" pitchFamily="34" charset="0"/>
                <a:cs typeface="Calibri" panose="020F0502020204030204" pitchFamily="34" charset="0"/>
              </a:rPr>
              <a:t>Describe once deployed how the effectiveness of the control will be monitored and evaluated </a:t>
            </a:r>
            <a:endParaRPr lang="en-AU" sz="1050" dirty="0">
              <a:solidFill>
                <a:schemeClr val="tx1"/>
              </a:solidFill>
              <a:latin typeface="Calibri" panose="020F0502020204030204" pitchFamily="34" charset="0"/>
              <a:cs typeface="Calibri" panose="020F0502020204030204" pitchFamily="34" charset="0"/>
            </a:endParaRPr>
          </a:p>
          <a:p>
            <a:pPr marL="180023" indent="-180023" defTabSz="990484">
              <a:buFont typeface="Wingdings" panose="05000000000000000000" pitchFamily="2" charset="2"/>
              <a:buChar char="§"/>
              <a:defRPr/>
            </a:pPr>
            <a:endParaRPr lang="en-AU" sz="1050" dirty="0">
              <a:solidFill>
                <a:prstClr val="black"/>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05268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A4CBA37-7385-47A4-99DD-702AB4A4EE4E}"/>
              </a:ext>
            </a:extLst>
          </p:cNvPr>
          <p:cNvSpPr/>
          <p:nvPr/>
        </p:nvSpPr>
        <p:spPr>
          <a:xfrm>
            <a:off x="0" y="0"/>
            <a:ext cx="12801600" cy="7874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Graphic 11">
            <a:extLst>
              <a:ext uri="{FF2B5EF4-FFF2-40B4-BE49-F238E27FC236}">
                <a16:creationId xmlns:a16="http://schemas.microsoft.com/office/drawing/2014/main" id="{BE47B00A-24D5-4540-9031-1480D5698D66}"/>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70125" y="77364"/>
            <a:ext cx="2273300" cy="666750"/>
          </a:xfrm>
          <a:prstGeom prst="rect">
            <a:avLst/>
          </a:prstGeom>
        </p:spPr>
      </p:pic>
      <p:sp>
        <p:nvSpPr>
          <p:cNvPr id="8" name="TextBox 7">
            <a:extLst>
              <a:ext uri="{FF2B5EF4-FFF2-40B4-BE49-F238E27FC236}">
                <a16:creationId xmlns:a16="http://schemas.microsoft.com/office/drawing/2014/main" id="{6D8FC548-3279-4170-94C8-9AF18512A283}"/>
              </a:ext>
            </a:extLst>
          </p:cNvPr>
          <p:cNvSpPr txBox="1"/>
          <p:nvPr/>
        </p:nvSpPr>
        <p:spPr>
          <a:xfrm>
            <a:off x="281547" y="1018704"/>
            <a:ext cx="2833276" cy="300082"/>
          </a:xfrm>
          <a:prstGeom prst="rect">
            <a:avLst/>
          </a:prstGeom>
          <a:noFill/>
        </p:spPr>
        <p:txBody>
          <a:bodyPr wrap="none" rtlCol="0">
            <a:spAutoFit/>
          </a:bodyPr>
          <a:lstStyle>
            <a:defPPr>
              <a:defRPr lang="en-US"/>
            </a:defPPr>
            <a:lvl1pPr>
              <a:defRPr cap="all"/>
            </a:lvl1pPr>
          </a:lstStyle>
          <a:p>
            <a:r>
              <a:rPr lang="en-GB" sz="1350" dirty="0"/>
              <a:t>Technical Design Considerations</a:t>
            </a:r>
          </a:p>
        </p:txBody>
      </p:sp>
      <p:cxnSp>
        <p:nvCxnSpPr>
          <p:cNvPr id="9" name="Straight Connector 8">
            <a:extLst>
              <a:ext uri="{FF2B5EF4-FFF2-40B4-BE49-F238E27FC236}">
                <a16:creationId xmlns:a16="http://schemas.microsoft.com/office/drawing/2014/main" id="{B428D3A4-C8AF-4855-A476-FA5823D3EF43}"/>
              </a:ext>
            </a:extLst>
          </p:cNvPr>
          <p:cNvCxnSpPr>
            <a:cxnSpLocks/>
          </p:cNvCxnSpPr>
          <p:nvPr/>
        </p:nvCxnSpPr>
        <p:spPr>
          <a:xfrm>
            <a:off x="348591" y="1295703"/>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 name="Text Box 127">
            <a:extLst>
              <a:ext uri="{FF2B5EF4-FFF2-40B4-BE49-F238E27FC236}">
                <a16:creationId xmlns:a16="http://schemas.microsoft.com/office/drawing/2014/main" id="{0C5F289A-7CC1-45FD-90EE-DB604F68291F}"/>
              </a:ext>
            </a:extLst>
          </p:cNvPr>
          <p:cNvSpPr txBox="1"/>
          <p:nvPr/>
        </p:nvSpPr>
        <p:spPr>
          <a:xfrm>
            <a:off x="495141" y="4408611"/>
            <a:ext cx="5713316"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How long will it take for the proposed control to respond to negative events and minimise adverse consequences? For example, sending a letter to a vendor about bank account changes may not allow for timely action to stop fraudulent payments.</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Text Box 126">
            <a:extLst>
              <a:ext uri="{FF2B5EF4-FFF2-40B4-BE49-F238E27FC236}">
                <a16:creationId xmlns:a16="http://schemas.microsoft.com/office/drawing/2014/main" id="{20EE9EA5-B2FF-401A-B36E-086C2F203C76}"/>
              </a:ext>
            </a:extLst>
          </p:cNvPr>
          <p:cNvSpPr txBox="1"/>
          <p:nvPr/>
        </p:nvSpPr>
        <p:spPr>
          <a:xfrm>
            <a:off x="500220" y="3123249"/>
            <a:ext cx="5708029"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To what extent will the proposed control address all significant risks? For example, do fraud and corruption detection algorithms cover only some of the risks across a process?</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2" name="Text Box 125">
            <a:extLst>
              <a:ext uri="{FF2B5EF4-FFF2-40B4-BE49-F238E27FC236}">
                <a16:creationId xmlns:a16="http://schemas.microsoft.com/office/drawing/2014/main" id="{7C5F9AAE-1A8A-4468-8D47-4079861862BA}"/>
              </a:ext>
            </a:extLst>
          </p:cNvPr>
          <p:cNvSpPr txBox="1"/>
          <p:nvPr/>
        </p:nvSpPr>
        <p:spPr>
          <a:xfrm>
            <a:off x="484980" y="1837249"/>
            <a:ext cx="5708029"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How relevant is the proposed control to the risks being mitigated? For example, a quality assurance process may only check that processes had been completed, not whether the claims processed are actually fraudulent.</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3" name="Rectangle: Rounded Corners 12">
            <a:extLst>
              <a:ext uri="{FF2B5EF4-FFF2-40B4-BE49-F238E27FC236}">
                <a16:creationId xmlns:a16="http://schemas.microsoft.com/office/drawing/2014/main" id="{1D5C9523-222D-48CE-980A-C52F434AC7F5}"/>
              </a:ext>
            </a:extLst>
          </p:cNvPr>
          <p:cNvSpPr/>
          <p:nvPr/>
        </p:nvSpPr>
        <p:spPr>
          <a:xfrm>
            <a:off x="250256" y="1827088"/>
            <a:ext cx="1276760"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spcAft>
                <a:spcPts val="0"/>
              </a:spcAft>
            </a:pPr>
            <a:r>
              <a:rPr lang="en-GB" sz="1200" cap="all" dirty="0">
                <a:solidFill>
                  <a:srgbClr val="FFFFFF"/>
                </a:solidFill>
                <a:effectLst/>
                <a:ea typeface="Times New Roman" panose="02020603050405020304" pitchFamily="18" charset="0"/>
                <a:cs typeface="Times New Roman" panose="02020603050405020304" pitchFamily="18" charset="0"/>
              </a:rPr>
              <a:t>Relevance</a:t>
            </a:r>
            <a:endParaRPr lang="en-GB" sz="1200" cap="all" dirty="0">
              <a:effectLst/>
              <a:ea typeface="Times New Roman" panose="02020603050405020304" pitchFamily="18" charset="0"/>
              <a:cs typeface="Times New Roman" panose="02020603050405020304" pitchFamily="18" charset="0"/>
            </a:endParaRPr>
          </a:p>
        </p:txBody>
      </p:sp>
      <p:sp>
        <p:nvSpPr>
          <p:cNvPr id="14" name="Rectangle: Rounded Corners 13">
            <a:extLst>
              <a:ext uri="{FF2B5EF4-FFF2-40B4-BE49-F238E27FC236}">
                <a16:creationId xmlns:a16="http://schemas.microsoft.com/office/drawing/2014/main" id="{2A56F8BB-204F-416B-B5E7-47EB5EE4576F}"/>
              </a:ext>
            </a:extLst>
          </p:cNvPr>
          <p:cNvSpPr/>
          <p:nvPr/>
        </p:nvSpPr>
        <p:spPr>
          <a:xfrm>
            <a:off x="266766" y="3116898"/>
            <a:ext cx="1276760"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spcAft>
                <a:spcPts val="0"/>
              </a:spcAft>
            </a:pPr>
            <a:r>
              <a:rPr lang="en-GB" sz="1200" cap="all" dirty="0">
                <a:solidFill>
                  <a:srgbClr val="FFFFFF"/>
                </a:solidFill>
                <a:ea typeface="Times New Roman" panose="02020603050405020304" pitchFamily="18" charset="0"/>
                <a:cs typeface="Times New Roman" panose="02020603050405020304" pitchFamily="18" charset="0"/>
              </a:rPr>
              <a:t>Coverage</a:t>
            </a:r>
          </a:p>
        </p:txBody>
      </p:sp>
      <p:sp>
        <p:nvSpPr>
          <p:cNvPr id="15" name="Rectangle: Rounded Corners 14">
            <a:extLst>
              <a:ext uri="{FF2B5EF4-FFF2-40B4-BE49-F238E27FC236}">
                <a16:creationId xmlns:a16="http://schemas.microsoft.com/office/drawing/2014/main" id="{E739F8AF-124C-4D63-833E-BD0DD2439FE9}"/>
              </a:ext>
            </a:extLst>
          </p:cNvPr>
          <p:cNvSpPr/>
          <p:nvPr/>
        </p:nvSpPr>
        <p:spPr>
          <a:xfrm>
            <a:off x="266766" y="4395275"/>
            <a:ext cx="1276760"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spcAft>
                <a:spcPts val="0"/>
              </a:spcAft>
            </a:pPr>
            <a:r>
              <a:rPr lang="en-GB" sz="1200" cap="all" dirty="0">
                <a:solidFill>
                  <a:srgbClr val="FFFFFF"/>
                </a:solidFill>
                <a:ea typeface="Times New Roman" panose="02020603050405020304" pitchFamily="18" charset="0"/>
                <a:cs typeface="Times New Roman" panose="02020603050405020304" pitchFamily="18" charset="0"/>
              </a:rPr>
              <a:t>Timeliness</a:t>
            </a:r>
          </a:p>
        </p:txBody>
      </p:sp>
      <p:sp>
        <p:nvSpPr>
          <p:cNvPr id="16" name="Text Box 578">
            <a:extLst>
              <a:ext uri="{FF2B5EF4-FFF2-40B4-BE49-F238E27FC236}">
                <a16:creationId xmlns:a16="http://schemas.microsoft.com/office/drawing/2014/main" id="{AF14B2F7-F4B9-4CFC-98C4-F9C09036F0A6}"/>
              </a:ext>
            </a:extLst>
          </p:cNvPr>
          <p:cNvSpPr txBox="1"/>
          <p:nvPr/>
        </p:nvSpPr>
        <p:spPr>
          <a:xfrm>
            <a:off x="484981" y="8224647"/>
            <a:ext cx="5752072"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Will there be segregation between the proposed control and those subject to the control? For example, will an employee subject to the control have the ability to affect its operation?</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7" name="Text Box 577">
            <a:extLst>
              <a:ext uri="{FF2B5EF4-FFF2-40B4-BE49-F238E27FC236}">
                <a16:creationId xmlns:a16="http://schemas.microsoft.com/office/drawing/2014/main" id="{8E949FDF-9332-4E46-BB9D-7E575A8A260C}"/>
              </a:ext>
            </a:extLst>
          </p:cNvPr>
          <p:cNvSpPr txBox="1"/>
          <p:nvPr/>
        </p:nvSpPr>
        <p:spPr>
          <a:xfrm>
            <a:off x="484981" y="6951426"/>
            <a:ext cx="5752072"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Will there be a level of discretion or subjectivity in the application of the proposed control? For example, can the application proceed without the user uploading mandatory evidence to the online form?</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8" name="Text Box 576">
            <a:extLst>
              <a:ext uri="{FF2B5EF4-FFF2-40B4-BE49-F238E27FC236}">
                <a16:creationId xmlns:a16="http://schemas.microsoft.com/office/drawing/2014/main" id="{E51D37D8-1659-4EC6-885E-DACF3913D343}"/>
              </a:ext>
            </a:extLst>
          </p:cNvPr>
          <p:cNvSpPr txBox="1"/>
          <p:nvPr/>
        </p:nvSpPr>
        <p:spPr>
          <a:xfrm>
            <a:off x="484980" y="5684275"/>
            <a:ext cx="5745983"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To what extent can the proposed control be relied upon to perform its intended function without failure? For example, are employees sufficiently trained to identify fraudulent evidence?</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9" name="Rectangle: Rounded Corners 18">
            <a:extLst>
              <a:ext uri="{FF2B5EF4-FFF2-40B4-BE49-F238E27FC236}">
                <a16:creationId xmlns:a16="http://schemas.microsoft.com/office/drawing/2014/main" id="{F0D7CF77-4B1F-4500-8161-2D121206A409}"/>
              </a:ext>
            </a:extLst>
          </p:cNvPr>
          <p:cNvSpPr/>
          <p:nvPr/>
        </p:nvSpPr>
        <p:spPr>
          <a:xfrm>
            <a:off x="257240" y="6936185"/>
            <a:ext cx="1276760"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spcAft>
                <a:spcPts val="0"/>
              </a:spcAft>
            </a:pPr>
            <a:r>
              <a:rPr lang="en-GB" sz="1200" cap="all" dirty="0">
                <a:solidFill>
                  <a:srgbClr val="FFFFFF"/>
                </a:solidFill>
                <a:ea typeface="Times New Roman" panose="02020603050405020304" pitchFamily="18" charset="0"/>
                <a:cs typeface="Times New Roman" panose="02020603050405020304" pitchFamily="18" charset="0"/>
              </a:rPr>
              <a:t>Discretion</a:t>
            </a:r>
          </a:p>
        </p:txBody>
      </p:sp>
      <p:sp>
        <p:nvSpPr>
          <p:cNvPr id="20" name="Rectangle: Rounded Corners 19">
            <a:extLst>
              <a:ext uri="{FF2B5EF4-FFF2-40B4-BE49-F238E27FC236}">
                <a16:creationId xmlns:a16="http://schemas.microsoft.com/office/drawing/2014/main" id="{41936D15-A17B-4011-AB9C-3D6779338C9E}"/>
              </a:ext>
            </a:extLst>
          </p:cNvPr>
          <p:cNvSpPr/>
          <p:nvPr/>
        </p:nvSpPr>
        <p:spPr>
          <a:xfrm>
            <a:off x="260968" y="8224646"/>
            <a:ext cx="1277478"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spcAft>
                <a:spcPts val="0"/>
              </a:spcAft>
            </a:pPr>
            <a:r>
              <a:rPr lang="en-GB" sz="1200" cap="all" dirty="0">
                <a:solidFill>
                  <a:srgbClr val="FFFFFF"/>
                </a:solidFill>
                <a:ea typeface="Times New Roman" panose="02020603050405020304" pitchFamily="18" charset="0"/>
                <a:cs typeface="Times New Roman" panose="02020603050405020304" pitchFamily="18" charset="0"/>
              </a:rPr>
              <a:t>Segregation</a:t>
            </a:r>
          </a:p>
        </p:txBody>
      </p:sp>
      <p:sp>
        <p:nvSpPr>
          <p:cNvPr id="21" name="Rectangle: Rounded Corners 20">
            <a:extLst>
              <a:ext uri="{FF2B5EF4-FFF2-40B4-BE49-F238E27FC236}">
                <a16:creationId xmlns:a16="http://schemas.microsoft.com/office/drawing/2014/main" id="{2551DAD3-FB35-4E09-B417-C3733692CBE5}"/>
              </a:ext>
            </a:extLst>
          </p:cNvPr>
          <p:cNvSpPr/>
          <p:nvPr/>
        </p:nvSpPr>
        <p:spPr>
          <a:xfrm>
            <a:off x="242635" y="5672844"/>
            <a:ext cx="1276760"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spcAft>
                <a:spcPts val="0"/>
              </a:spcAft>
            </a:pPr>
            <a:r>
              <a:rPr lang="en-GB" sz="1200" cap="all" dirty="0">
                <a:solidFill>
                  <a:srgbClr val="FFFFFF"/>
                </a:solidFill>
                <a:ea typeface="Times New Roman" panose="02020603050405020304" pitchFamily="18" charset="0"/>
                <a:cs typeface="Times New Roman" panose="02020603050405020304" pitchFamily="18" charset="0"/>
              </a:rPr>
              <a:t>Reliability</a:t>
            </a:r>
          </a:p>
        </p:txBody>
      </p:sp>
      <p:sp>
        <p:nvSpPr>
          <p:cNvPr id="22" name="Text Box 127">
            <a:extLst>
              <a:ext uri="{FF2B5EF4-FFF2-40B4-BE49-F238E27FC236}">
                <a16:creationId xmlns:a16="http://schemas.microsoft.com/office/drawing/2014/main" id="{5494E179-B9BC-4DBD-B9B5-FC8B0864DEAA}"/>
              </a:ext>
            </a:extLst>
          </p:cNvPr>
          <p:cNvSpPr txBox="1"/>
          <p:nvPr/>
        </p:nvSpPr>
        <p:spPr>
          <a:xfrm>
            <a:off x="6674509" y="4408611"/>
            <a:ext cx="5713316"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Will the proposed control be automated or applied by people? If applied by people, how will you know they will apply the control consistently or correctly? Will automated controls still be reliant on some human input, which might allow for errors?</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3" name="Text Box 126">
            <a:extLst>
              <a:ext uri="{FF2B5EF4-FFF2-40B4-BE49-F238E27FC236}">
                <a16:creationId xmlns:a16="http://schemas.microsoft.com/office/drawing/2014/main" id="{87C7B0F1-A981-4061-83B8-45A3194833C3}"/>
              </a:ext>
            </a:extLst>
          </p:cNvPr>
          <p:cNvSpPr txBox="1"/>
          <p:nvPr/>
        </p:nvSpPr>
        <p:spPr>
          <a:xfrm>
            <a:off x="6679588" y="3123249"/>
            <a:ext cx="5708029"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To what degree and manner will the proposed control be integrated with other controls? Will it support other controls? For example, will a new automated decision-making workflow ensure decisions are made in line with defined authorisations/delegations?</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4" name="Text Box 125">
            <a:extLst>
              <a:ext uri="{FF2B5EF4-FFF2-40B4-BE49-F238E27FC236}">
                <a16:creationId xmlns:a16="http://schemas.microsoft.com/office/drawing/2014/main" id="{B7DA3260-B6DE-4D0C-B845-6D225B6E5579}"/>
              </a:ext>
            </a:extLst>
          </p:cNvPr>
          <p:cNvSpPr txBox="1"/>
          <p:nvPr/>
        </p:nvSpPr>
        <p:spPr>
          <a:xfrm>
            <a:off x="6664348" y="1837249"/>
            <a:ext cx="5708029"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Will the proposed control’s execution depend on resources that might not always be available? For example, will the detection control rely on data that might not always be available?</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5" name="Rectangle: Rounded Corners 24">
            <a:extLst>
              <a:ext uri="{FF2B5EF4-FFF2-40B4-BE49-F238E27FC236}">
                <a16:creationId xmlns:a16="http://schemas.microsoft.com/office/drawing/2014/main" id="{26003E5B-62F4-445C-827D-940A01907C62}"/>
              </a:ext>
            </a:extLst>
          </p:cNvPr>
          <p:cNvSpPr/>
          <p:nvPr/>
        </p:nvSpPr>
        <p:spPr>
          <a:xfrm>
            <a:off x="6429624" y="1827088"/>
            <a:ext cx="1276760"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pPr>
            <a:r>
              <a:rPr lang="en-GB" sz="1200" cap="all" dirty="0">
                <a:solidFill>
                  <a:srgbClr val="FFFFFF"/>
                </a:solidFill>
                <a:ea typeface="Times New Roman" panose="02020603050405020304" pitchFamily="18" charset="0"/>
                <a:cs typeface="Times New Roman" panose="02020603050405020304" pitchFamily="18" charset="0"/>
              </a:rPr>
              <a:t>Independence</a:t>
            </a:r>
          </a:p>
        </p:txBody>
      </p:sp>
      <p:sp>
        <p:nvSpPr>
          <p:cNvPr id="26" name="Rectangle: Rounded Corners 25">
            <a:extLst>
              <a:ext uri="{FF2B5EF4-FFF2-40B4-BE49-F238E27FC236}">
                <a16:creationId xmlns:a16="http://schemas.microsoft.com/office/drawing/2014/main" id="{900E3D83-7535-4081-B461-B7E09CDF65E8}"/>
              </a:ext>
            </a:extLst>
          </p:cNvPr>
          <p:cNvSpPr/>
          <p:nvPr/>
        </p:nvSpPr>
        <p:spPr>
          <a:xfrm>
            <a:off x="6446134" y="3116898"/>
            <a:ext cx="1276760"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spcAft>
                <a:spcPts val="0"/>
              </a:spcAft>
            </a:pPr>
            <a:r>
              <a:rPr lang="en-GB" sz="1200" cap="all" dirty="0">
                <a:solidFill>
                  <a:srgbClr val="FFFFFF"/>
                </a:solidFill>
                <a:ea typeface="Times New Roman" panose="02020603050405020304" pitchFamily="18" charset="0"/>
                <a:cs typeface="Times New Roman" panose="02020603050405020304" pitchFamily="18" charset="0"/>
              </a:rPr>
              <a:t>Integration</a:t>
            </a:r>
          </a:p>
        </p:txBody>
      </p:sp>
      <p:sp>
        <p:nvSpPr>
          <p:cNvPr id="27" name="Rectangle: Rounded Corners 26">
            <a:extLst>
              <a:ext uri="{FF2B5EF4-FFF2-40B4-BE49-F238E27FC236}">
                <a16:creationId xmlns:a16="http://schemas.microsoft.com/office/drawing/2014/main" id="{7345875D-8D75-46EB-8B6B-5D32FA680F50}"/>
              </a:ext>
            </a:extLst>
          </p:cNvPr>
          <p:cNvSpPr/>
          <p:nvPr/>
        </p:nvSpPr>
        <p:spPr>
          <a:xfrm>
            <a:off x="6446134" y="4395275"/>
            <a:ext cx="1276760"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spcAft>
                <a:spcPts val="0"/>
              </a:spcAft>
            </a:pPr>
            <a:r>
              <a:rPr lang="en-GB" sz="1200" cap="all" dirty="0">
                <a:solidFill>
                  <a:srgbClr val="FFFFFF"/>
                </a:solidFill>
                <a:ea typeface="Times New Roman" panose="02020603050405020304" pitchFamily="18" charset="0"/>
                <a:cs typeface="Times New Roman" panose="02020603050405020304" pitchFamily="18" charset="0"/>
              </a:rPr>
              <a:t>Automation</a:t>
            </a:r>
          </a:p>
        </p:txBody>
      </p:sp>
      <p:sp>
        <p:nvSpPr>
          <p:cNvPr id="28" name="Text Box 578">
            <a:extLst>
              <a:ext uri="{FF2B5EF4-FFF2-40B4-BE49-F238E27FC236}">
                <a16:creationId xmlns:a16="http://schemas.microsoft.com/office/drawing/2014/main" id="{877ECB38-010A-473A-BA75-0997AF3DE912}"/>
              </a:ext>
            </a:extLst>
          </p:cNvPr>
          <p:cNvSpPr txBox="1"/>
          <p:nvPr/>
        </p:nvSpPr>
        <p:spPr>
          <a:xfrm>
            <a:off x="6664349" y="8224647"/>
            <a:ext cx="5752072"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To what extent will the proposed control be tested and reviewed against the risk? For example, how regularly will segregation of duties controls be audited or monitored?</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9" name="Text Box 577">
            <a:extLst>
              <a:ext uri="{FF2B5EF4-FFF2-40B4-BE49-F238E27FC236}">
                <a16:creationId xmlns:a16="http://schemas.microsoft.com/office/drawing/2014/main" id="{7D2DCACD-B9C1-4FD0-A616-8598F020EB8C}"/>
              </a:ext>
            </a:extLst>
          </p:cNvPr>
          <p:cNvSpPr txBox="1"/>
          <p:nvPr/>
        </p:nvSpPr>
        <p:spPr>
          <a:xfrm>
            <a:off x="6664349" y="6951426"/>
            <a:ext cx="5752072"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To what extent will the proposed control be traceable, allowing it to be verified? For example, will the necessary data be available to allow you to confirm if monthly reconciliations are actually performed?</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0" name="Text Box 576">
            <a:extLst>
              <a:ext uri="{FF2B5EF4-FFF2-40B4-BE49-F238E27FC236}">
                <a16:creationId xmlns:a16="http://schemas.microsoft.com/office/drawing/2014/main" id="{ADDBD955-B299-463D-8F56-E004F4F1AEAF}"/>
              </a:ext>
            </a:extLst>
          </p:cNvPr>
          <p:cNvSpPr txBox="1"/>
          <p:nvPr/>
        </p:nvSpPr>
        <p:spPr>
          <a:xfrm>
            <a:off x="6664348" y="5684275"/>
            <a:ext cx="5745983" cy="1087608"/>
          </a:xfrm>
          <a:prstGeom prst="rect">
            <a:avLst/>
          </a:prstGeom>
          <a:solidFill>
            <a:srgbClr val="E8EBF0"/>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59840">
              <a:lnSpc>
                <a:spcPct val="110000"/>
              </a:lnSpc>
              <a:spcAft>
                <a:spcPts val="0"/>
              </a:spcAft>
            </a:pPr>
            <a:r>
              <a:rPr lang="en-AU" sz="1200" dirty="0">
                <a:latin typeface="Calibri" panose="020F0502020204030204" pitchFamily="34" charset="0"/>
                <a:ea typeface="Times New Roman" panose="02020603050405020304" pitchFamily="18" charset="0"/>
                <a:cs typeface="Times New Roman" panose="02020603050405020304" pitchFamily="18" charset="0"/>
              </a:rPr>
              <a:t>How adaptable will the proposed control be to fluctuating volumes of activity or changing environments? For example, will the control still be applied during peak periods even if it affects business or system performance?</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1" name="Rectangle: Rounded Corners 30">
            <a:extLst>
              <a:ext uri="{FF2B5EF4-FFF2-40B4-BE49-F238E27FC236}">
                <a16:creationId xmlns:a16="http://schemas.microsoft.com/office/drawing/2014/main" id="{820AE68B-5E8A-49D5-A9D0-EEFBADBE719A}"/>
              </a:ext>
            </a:extLst>
          </p:cNvPr>
          <p:cNvSpPr/>
          <p:nvPr/>
        </p:nvSpPr>
        <p:spPr>
          <a:xfrm>
            <a:off x="6436608" y="6936185"/>
            <a:ext cx="1276760"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pPr>
            <a:r>
              <a:rPr lang="en-GB" sz="1200" cap="all" dirty="0">
                <a:solidFill>
                  <a:srgbClr val="FFFFFF"/>
                </a:solidFill>
                <a:ea typeface="Times New Roman" panose="02020603050405020304" pitchFamily="18" charset="0"/>
                <a:cs typeface="Times New Roman" panose="02020603050405020304" pitchFamily="18" charset="0"/>
              </a:rPr>
              <a:t>Traceability</a:t>
            </a:r>
          </a:p>
        </p:txBody>
      </p:sp>
      <p:sp>
        <p:nvSpPr>
          <p:cNvPr id="32" name="Rectangle: Rounded Corners 31">
            <a:extLst>
              <a:ext uri="{FF2B5EF4-FFF2-40B4-BE49-F238E27FC236}">
                <a16:creationId xmlns:a16="http://schemas.microsoft.com/office/drawing/2014/main" id="{8341B63E-153F-4B2E-928C-D4E8D6F8928F}"/>
              </a:ext>
            </a:extLst>
          </p:cNvPr>
          <p:cNvSpPr/>
          <p:nvPr/>
        </p:nvSpPr>
        <p:spPr>
          <a:xfrm>
            <a:off x="6440336" y="8224646"/>
            <a:ext cx="1277478"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spcAft>
                <a:spcPts val="0"/>
              </a:spcAft>
            </a:pPr>
            <a:r>
              <a:rPr lang="en-GB" sz="1200" cap="all" dirty="0">
                <a:solidFill>
                  <a:srgbClr val="FFFFFF"/>
                </a:solidFill>
                <a:ea typeface="Times New Roman" panose="02020603050405020304" pitchFamily="18" charset="0"/>
                <a:cs typeface="Times New Roman" panose="02020603050405020304" pitchFamily="18" charset="0"/>
              </a:rPr>
              <a:t>Validation</a:t>
            </a:r>
          </a:p>
        </p:txBody>
      </p:sp>
      <p:sp>
        <p:nvSpPr>
          <p:cNvPr id="33" name="Rectangle: Rounded Corners 32">
            <a:extLst>
              <a:ext uri="{FF2B5EF4-FFF2-40B4-BE49-F238E27FC236}">
                <a16:creationId xmlns:a16="http://schemas.microsoft.com/office/drawing/2014/main" id="{A9AC5565-341B-41B4-9B8F-E85FAE34C451}"/>
              </a:ext>
            </a:extLst>
          </p:cNvPr>
          <p:cNvSpPr/>
          <p:nvPr/>
        </p:nvSpPr>
        <p:spPr>
          <a:xfrm>
            <a:off x="6422003" y="5672844"/>
            <a:ext cx="1276760" cy="1097773"/>
          </a:xfrm>
          <a:prstGeom prst="roundRect">
            <a:avLst/>
          </a:prstGeom>
          <a:solidFill>
            <a:srgbClr val="002060"/>
          </a:solidFill>
          <a:ln w="12700">
            <a:solidFill>
              <a:schemeClr val="bg1">
                <a:lumMod val="95000"/>
              </a:schemeClr>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pPr>
            <a:r>
              <a:rPr lang="en-GB" sz="1200" cap="all" dirty="0">
                <a:solidFill>
                  <a:srgbClr val="FFFFFF"/>
                </a:solidFill>
                <a:ea typeface="Times New Roman" panose="02020603050405020304" pitchFamily="18" charset="0"/>
                <a:cs typeface="Times New Roman" panose="02020603050405020304" pitchFamily="18" charset="0"/>
              </a:rPr>
              <a:t>Adaptability</a:t>
            </a:r>
          </a:p>
        </p:txBody>
      </p:sp>
    </p:spTree>
    <p:extLst>
      <p:ext uri="{BB962C8B-B14F-4D97-AF65-F5344CB8AC3E}">
        <p14:creationId xmlns:p14="http://schemas.microsoft.com/office/powerpoint/2010/main" val="2169285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left)">
                                      <p:cBhvr>
                                        <p:cTn id="25" dur="500"/>
                                        <p:tgtEl>
                                          <p:spTgt spid="1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500"/>
                                        <p:tgtEl>
                                          <p:spTgt spid="1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par>
                          <p:cTn id="36" fill="hold">
                            <p:stCondLst>
                              <p:cond delay="2500"/>
                            </p:stCondLst>
                            <p:childTnLst>
                              <p:par>
                                <p:cTn id="37" presetID="22" presetClass="entr" presetSubtype="8"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500"/>
                                        <p:tgtEl>
                                          <p:spTgt spid="1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childTnLst>
                          </p:cTn>
                        </p:par>
                        <p:par>
                          <p:cTn id="43" fill="hold">
                            <p:stCondLst>
                              <p:cond delay="3000"/>
                            </p:stCondLst>
                            <p:childTnLst>
                              <p:par>
                                <p:cTn id="44" presetID="22" presetClass="entr" presetSubtype="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left)">
                                      <p:cBhvr>
                                        <p:cTn id="46" dur="500"/>
                                        <p:tgtEl>
                                          <p:spTgt spid="1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500"/>
                                        <p:tgtEl>
                                          <p:spTgt spid="25"/>
                                        </p:tgtEl>
                                      </p:cBhvr>
                                    </p:animEffect>
                                  </p:childTnLst>
                                </p:cTn>
                              </p:par>
                            </p:childTnLst>
                          </p:cTn>
                        </p:par>
                        <p:par>
                          <p:cTn id="50" fill="hold">
                            <p:stCondLst>
                              <p:cond delay="35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500"/>
                                        <p:tgtEl>
                                          <p:spTgt spid="24"/>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500"/>
                                        <p:tgtEl>
                                          <p:spTgt spid="26"/>
                                        </p:tgtEl>
                                      </p:cBhvr>
                                    </p:animEffect>
                                  </p:childTnLst>
                                </p:cTn>
                              </p:par>
                            </p:childTnLst>
                          </p:cTn>
                        </p:par>
                        <p:par>
                          <p:cTn id="57" fill="hold">
                            <p:stCondLst>
                              <p:cond delay="4000"/>
                            </p:stCondLst>
                            <p:childTnLst>
                              <p:par>
                                <p:cTn id="58" presetID="22" presetClass="entr" presetSubtype="8" fill="hold" grpId="0" nodeType="after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wipe(left)">
                                      <p:cBhvr>
                                        <p:cTn id="60" dur="500"/>
                                        <p:tgtEl>
                                          <p:spTgt spid="23"/>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500"/>
                                        <p:tgtEl>
                                          <p:spTgt spid="27"/>
                                        </p:tgtEl>
                                      </p:cBhvr>
                                    </p:animEffect>
                                  </p:childTnLst>
                                </p:cTn>
                              </p:par>
                            </p:childTnLst>
                          </p:cTn>
                        </p:par>
                        <p:par>
                          <p:cTn id="64" fill="hold">
                            <p:stCondLst>
                              <p:cond delay="4500"/>
                            </p:stCondLst>
                            <p:childTnLst>
                              <p:par>
                                <p:cTn id="65" presetID="22" presetClass="entr" presetSubtype="8" fill="hold" grpId="0" nodeType="after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left)">
                                      <p:cBhvr>
                                        <p:cTn id="67" dur="500"/>
                                        <p:tgtEl>
                                          <p:spTgt spid="22"/>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3"/>
                                        </p:tgtEl>
                                        <p:attrNameLst>
                                          <p:attrName>style.visibility</p:attrName>
                                        </p:attrNameLst>
                                      </p:cBhvr>
                                      <p:to>
                                        <p:strVal val="visible"/>
                                      </p:to>
                                    </p:set>
                                    <p:animEffect transition="in" filter="fade">
                                      <p:cBhvr>
                                        <p:cTn id="70" dur="500"/>
                                        <p:tgtEl>
                                          <p:spTgt spid="33"/>
                                        </p:tgtEl>
                                      </p:cBhvr>
                                    </p:animEffect>
                                  </p:childTnLst>
                                </p:cTn>
                              </p:par>
                            </p:childTnLst>
                          </p:cTn>
                        </p:par>
                        <p:par>
                          <p:cTn id="71" fill="hold">
                            <p:stCondLst>
                              <p:cond delay="5000"/>
                            </p:stCondLst>
                            <p:childTnLst>
                              <p:par>
                                <p:cTn id="72" presetID="22" presetClass="entr" presetSubtype="8"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wipe(left)">
                                      <p:cBhvr>
                                        <p:cTn id="74" dur="500"/>
                                        <p:tgtEl>
                                          <p:spTgt spid="30"/>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fade">
                                      <p:cBhvr>
                                        <p:cTn id="77" dur="500"/>
                                        <p:tgtEl>
                                          <p:spTgt spid="31"/>
                                        </p:tgtEl>
                                      </p:cBhvr>
                                    </p:animEffect>
                                  </p:childTnLst>
                                </p:cTn>
                              </p:par>
                            </p:childTnLst>
                          </p:cTn>
                        </p:par>
                        <p:par>
                          <p:cTn id="78" fill="hold">
                            <p:stCondLst>
                              <p:cond delay="5500"/>
                            </p:stCondLst>
                            <p:childTnLst>
                              <p:par>
                                <p:cTn id="79" presetID="22" presetClass="entr" presetSubtype="8" fill="hold" grpId="0" nodeType="after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wipe(left)">
                                      <p:cBhvr>
                                        <p:cTn id="81" dur="500"/>
                                        <p:tgtEl>
                                          <p:spTgt spid="29"/>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500"/>
                                        <p:tgtEl>
                                          <p:spTgt spid="32"/>
                                        </p:tgtEl>
                                      </p:cBhvr>
                                    </p:animEffect>
                                  </p:childTnLst>
                                </p:cTn>
                              </p:par>
                            </p:childTnLst>
                          </p:cTn>
                        </p:par>
                        <p:par>
                          <p:cTn id="85" fill="hold">
                            <p:stCondLst>
                              <p:cond delay="6000"/>
                            </p:stCondLst>
                            <p:childTnLst>
                              <p:par>
                                <p:cTn id="86" presetID="22" presetClass="entr" presetSubtype="8" fill="hold" grpId="0" nodeType="afterEffect">
                                  <p:stCondLst>
                                    <p:cond delay="0"/>
                                  </p:stCondLst>
                                  <p:childTnLst>
                                    <p:set>
                                      <p:cBhvr>
                                        <p:cTn id="87" dur="1" fill="hold">
                                          <p:stCondLst>
                                            <p:cond delay="0"/>
                                          </p:stCondLst>
                                        </p:cTn>
                                        <p:tgtEl>
                                          <p:spTgt spid="28"/>
                                        </p:tgtEl>
                                        <p:attrNameLst>
                                          <p:attrName>style.visibility</p:attrName>
                                        </p:attrNameLst>
                                      </p:cBhvr>
                                      <p:to>
                                        <p:strVal val="visible"/>
                                      </p:to>
                                    </p:set>
                                    <p:animEffect transition="in" filter="wipe(left)">
                                      <p:cBhvr>
                                        <p:cTn id="8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972</Words>
  <Application>Microsoft Office PowerPoint</Application>
  <PresentationFormat>A3 Paper (297x420 mm)</PresentationFormat>
  <Paragraphs>83</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Courier New</vt:lpstr>
      <vt:lpstr>Times New Roman</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Design Template</dc:title>
  <dc:creator/>
  <cp:lastModifiedBy/>
  <cp:revision>1</cp:revision>
  <dcterms:created xsi:type="dcterms:W3CDTF">2025-03-23T23:16:10Z</dcterms:created>
  <dcterms:modified xsi:type="dcterms:W3CDTF">2025-03-23T23:16:24Z</dcterms:modified>
</cp:coreProperties>
</file>