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708" r:id="rId1"/>
  </p:sldMasterIdLst>
  <p:notesMasterIdLst>
    <p:notesMasterId r:id="rId12"/>
  </p:notesMasterIdLst>
  <p:sldIdLst>
    <p:sldId id="265" r:id="rId2"/>
    <p:sldId id="266" r:id="rId3"/>
    <p:sldId id="260" r:id="rId4"/>
    <p:sldId id="257" r:id="rId5"/>
    <p:sldId id="256" r:id="rId6"/>
    <p:sldId id="272" r:id="rId7"/>
    <p:sldId id="273" r:id="rId8"/>
    <p:sldId id="269" r:id="rId9"/>
    <p:sldId id="267" r:id="rId10"/>
    <p:sldId id="271" r:id="rId11"/>
  </p:sldIdLst>
  <p:sldSz cx="12801600" cy="9601200" type="A3"/>
  <p:notesSz cx="143017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67D"/>
    <a:srgbClr val="E2F0D9"/>
    <a:srgbClr val="385723"/>
    <a:srgbClr val="7030A0"/>
    <a:srgbClr val="1F4E79"/>
    <a:srgbClr val="333F50"/>
    <a:srgbClr val="A4B1C4"/>
    <a:srgbClr val="EFF1F5"/>
    <a:srgbClr val="FBE5D6"/>
    <a:srgbClr val="CAD7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7" autoAdjust="0"/>
    <p:restoredTop sz="94660"/>
  </p:normalViewPr>
  <p:slideViewPr>
    <p:cSldViewPr snapToGrid="0">
      <p:cViewPr varScale="1">
        <p:scale>
          <a:sx n="79" d="100"/>
          <a:sy n="79" d="100"/>
        </p:scale>
        <p:origin x="1044" y="11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1976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8101013" y="0"/>
            <a:ext cx="6197600" cy="496888"/>
          </a:xfrm>
          <a:prstGeom prst="rect">
            <a:avLst/>
          </a:prstGeom>
        </p:spPr>
        <p:txBody>
          <a:bodyPr vert="horz" lIns="91440" tIns="45720" rIns="91440" bIns="45720" rtlCol="0"/>
          <a:lstStyle>
            <a:lvl1pPr algn="r">
              <a:defRPr sz="1200"/>
            </a:lvl1pPr>
          </a:lstStyle>
          <a:p>
            <a:fld id="{289E4299-B74C-40E8-8BE2-B32D8EC0C33E}" type="datetimeFigureOut">
              <a:rPr lang="en-GB" smtClean="0"/>
              <a:t>08/12/2023</a:t>
            </a:fld>
            <a:endParaRPr lang="en-GB"/>
          </a:p>
        </p:txBody>
      </p:sp>
      <p:sp>
        <p:nvSpPr>
          <p:cNvPr id="4" name="Slide Image Placeholder 3"/>
          <p:cNvSpPr>
            <a:spLocks noGrp="1" noRot="1" noChangeAspect="1"/>
          </p:cNvSpPr>
          <p:nvPr>
            <p:ph type="sldImg" idx="2"/>
          </p:nvPr>
        </p:nvSpPr>
        <p:spPr>
          <a:xfrm>
            <a:off x="491807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430338" y="4776788"/>
            <a:ext cx="11441112"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61976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8101013" y="9429750"/>
            <a:ext cx="6197600" cy="496888"/>
          </a:xfrm>
          <a:prstGeom prst="rect">
            <a:avLst/>
          </a:prstGeom>
        </p:spPr>
        <p:txBody>
          <a:bodyPr vert="horz" lIns="91440" tIns="45720" rIns="91440" bIns="45720" rtlCol="0" anchor="b"/>
          <a:lstStyle>
            <a:lvl1pPr algn="r">
              <a:defRPr sz="1200"/>
            </a:lvl1pPr>
          </a:lstStyle>
          <a:p>
            <a:fld id="{D42C9E21-4361-4010-A719-2BAAEA6918B3}" type="slidenum">
              <a:rPr lang="en-GB" smtClean="0"/>
              <a:t>‹#›</a:t>
            </a:fld>
            <a:endParaRPr lang="en-GB"/>
          </a:p>
        </p:txBody>
      </p:sp>
    </p:spTree>
    <p:extLst>
      <p:ext uri="{BB962C8B-B14F-4D97-AF65-F5344CB8AC3E}">
        <p14:creationId xmlns:p14="http://schemas.microsoft.com/office/powerpoint/2010/main" val="3529052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FFF6D-D841-4963-A59F-1AE5E39BAA7C}" type="datetime1">
              <a:rPr lang="en-GB" smtClean="0"/>
              <a:t>08/12/2023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290545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AD2434-A23B-4E48-85C8-6DC96197C7AC}" type="datetime1">
              <a:rPr lang="en-GB" smtClean="0"/>
              <a:t>08/12/2023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936769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231552-4E2A-4BD6-A4E2-03B284ABA76F}" type="datetime1">
              <a:rPr lang="en-GB" smtClean="0"/>
              <a:t>08/12/2023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2186458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F519A98-2B82-4C0E-B817-EE8A76252747}" type="datetime1">
              <a:rPr lang="en-GB" smtClean="0"/>
              <a:t>08/12/2023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53693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6EAC803-179B-4BAA-8745-11DEDB780AA2}" type="datetime1">
              <a:rPr lang="en-GB" smtClean="0"/>
              <a:t>08/12/2023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223074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38C52C-34E1-457E-8A78-5F29DCBEA23D}" type="datetime1">
              <a:rPr lang="en-GB" smtClean="0"/>
              <a:t>08/12/2023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725020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ADDD81-0695-4A9E-A0A6-573AD20DF61F}" type="datetime1">
              <a:rPr lang="en-GB" smtClean="0"/>
              <a:t>08/12/2023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295329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84EC2A-EFE0-4131-ABCA-E782C8BD1F1B}" type="datetime1">
              <a:rPr lang="en-GB" smtClean="0"/>
              <a:t>08/12/2023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66003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61D8C-12B6-4271-8E8A-21E1172716A3}" type="datetime1">
              <a:rPr lang="en-GB" smtClean="0"/>
              <a:t>08/12/2023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3266775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BA0E3F4-348B-4D95-8ECD-341B39E6F13C}" type="datetime1">
              <a:rPr lang="en-GB" smtClean="0"/>
              <a:t>08/12/2023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24057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0D4CAC9B-1B01-4AF6-AA13-3E29B853281A}" type="datetime1">
              <a:rPr lang="en-GB" smtClean="0"/>
              <a:t>08/12/2023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FED6E9-92FB-45E9-9F30-A24D3F0EA740}" type="slidenum">
              <a:rPr lang="en-GB" smtClean="0"/>
              <a:t>‹#›</a:t>
            </a:fld>
            <a:endParaRPr lang="en-GB"/>
          </a:p>
        </p:txBody>
      </p:sp>
    </p:spTree>
    <p:extLst>
      <p:ext uri="{BB962C8B-B14F-4D97-AF65-F5344CB8AC3E}">
        <p14:creationId xmlns:p14="http://schemas.microsoft.com/office/powerpoint/2010/main" val="1629522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2F0DB77-1422-43CF-8170-D68C8E091B1E}" type="datetime1">
              <a:rPr lang="en-GB" smtClean="0"/>
              <a:t>08/12/2023</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BFED6E9-92FB-45E9-9F30-A24D3F0EA740}" type="slidenum">
              <a:rPr lang="en-GB" smtClean="0"/>
              <a:t>‹#›</a:t>
            </a:fld>
            <a:endParaRPr lang="en-GB"/>
          </a:p>
        </p:txBody>
      </p:sp>
    </p:spTree>
    <p:extLst>
      <p:ext uri="{BB962C8B-B14F-4D97-AF65-F5344CB8AC3E}">
        <p14:creationId xmlns:p14="http://schemas.microsoft.com/office/powerpoint/2010/main" val="315931143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sv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4.png"/><Relationship Id="rId3" Type="http://schemas.openxmlformats.org/officeDocument/2006/relationships/image" Target="../media/image9.png"/><Relationship Id="rId7" Type="http://schemas.openxmlformats.org/officeDocument/2006/relationships/image" Target="../media/image7.png"/><Relationship Id="rId12"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2.png"/><Relationship Id="rId5" Type="http://schemas.openxmlformats.org/officeDocument/2006/relationships/image" Target="../media/image11.png"/><Relationship Id="rId1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10.png"/><Relationship Id="rId9" Type="http://schemas.openxmlformats.org/officeDocument/2006/relationships/image" Target="../media/image14.png"/><Relationship Id="rId14" Type="http://schemas.openxmlformats.org/officeDocument/2006/relationships/image" Target="../media/image5.sv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4.png"/><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2.png"/><Relationship Id="rId5" Type="http://schemas.openxmlformats.org/officeDocument/2006/relationships/image" Target="../media/image12.png"/><Relationship Id="rId1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9.png"/><Relationship Id="rId9" Type="http://schemas.openxmlformats.org/officeDocument/2006/relationships/image" Target="../media/image8.png"/><Relationship Id="rId1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361B53-7BF1-44A4-8460-E26FBAA82162}"/>
              </a:ext>
            </a:extLst>
          </p:cNvPr>
          <p:cNvSpPr txBox="1"/>
          <p:nvPr/>
        </p:nvSpPr>
        <p:spPr>
          <a:xfrm>
            <a:off x="294905" y="1379858"/>
            <a:ext cx="2880404" cy="300082"/>
          </a:xfrm>
          <a:prstGeom prst="rect">
            <a:avLst/>
          </a:prstGeom>
          <a:noFill/>
        </p:spPr>
        <p:txBody>
          <a:bodyPr wrap="none" rtlCol="0">
            <a:spAutoFit/>
          </a:bodyPr>
          <a:lstStyle/>
          <a:p>
            <a:r>
              <a:rPr lang="en-GB" sz="1350" cap="all" dirty="0"/>
              <a:t>How to map the business process</a:t>
            </a:r>
          </a:p>
        </p:txBody>
      </p:sp>
      <p:sp>
        <p:nvSpPr>
          <p:cNvPr id="6" name="TextBox 5">
            <a:extLst>
              <a:ext uri="{FF2B5EF4-FFF2-40B4-BE49-F238E27FC236}">
                <a16:creationId xmlns:a16="http://schemas.microsoft.com/office/drawing/2014/main" id="{5ABF72B7-ABE9-480A-9E55-02AD7EEE0A14}"/>
              </a:ext>
            </a:extLst>
          </p:cNvPr>
          <p:cNvSpPr txBox="1"/>
          <p:nvPr/>
        </p:nvSpPr>
        <p:spPr>
          <a:xfrm>
            <a:off x="607495" y="1955240"/>
            <a:ext cx="5376311" cy="6122189"/>
          </a:xfrm>
          <a:prstGeom prst="rect">
            <a:avLst/>
          </a:prstGeom>
          <a:noFill/>
        </p:spPr>
        <p:txBody>
          <a:bodyPr wrap="square" rtlCol="0">
            <a:spAutoFit/>
          </a:bodyPr>
          <a:lstStyle/>
          <a:p>
            <a:r>
              <a:rPr lang="en-GB" sz="1350" b="1" cap="all" dirty="0"/>
              <a:t>Overview </a:t>
            </a:r>
          </a:p>
          <a:p>
            <a:pPr>
              <a:spcAft>
                <a:spcPts val="750"/>
              </a:spcAft>
            </a:pPr>
            <a:r>
              <a:rPr lang="en-GB" sz="1350" dirty="0"/>
              <a:t>Business process mapping is the visualisation of business processes, allowing for a more top-down view on how a business works. </a:t>
            </a:r>
          </a:p>
          <a:p>
            <a:pPr>
              <a:spcAft>
                <a:spcPts val="750"/>
              </a:spcAft>
            </a:pPr>
            <a:r>
              <a:rPr lang="en-GB" sz="1350" dirty="0"/>
              <a:t>A process map or flowchart describes the flow of materials and information, displays the tasks associated with a process, shows the decisions that need to be made along the chain and shows the essential relationships between the process steps. </a:t>
            </a:r>
          </a:p>
          <a:p>
            <a:pPr>
              <a:spcAft>
                <a:spcPts val="450"/>
              </a:spcAft>
            </a:pPr>
            <a:r>
              <a:rPr lang="en-GB" sz="1350" dirty="0"/>
              <a:t>Business process mapping uses charts, flowcharts, and symbols to address the following: </a:t>
            </a:r>
          </a:p>
          <a:p>
            <a:pPr marL="214313" indent="-214313">
              <a:spcAft>
                <a:spcPts val="450"/>
              </a:spcAft>
              <a:buFont typeface="Arial" panose="020B0604020202020204" pitchFamily="34" charset="0"/>
              <a:buChar char="•"/>
            </a:pPr>
            <a:r>
              <a:rPr lang="en-GB" sz="1350" b="1" dirty="0"/>
              <a:t>What </a:t>
            </a:r>
            <a:r>
              <a:rPr lang="en-GB" sz="1350" dirty="0"/>
              <a:t>triggers the start of a process and what are the subsequent tasks? </a:t>
            </a:r>
          </a:p>
          <a:p>
            <a:pPr marL="214313" indent="-214313">
              <a:spcAft>
                <a:spcPts val="450"/>
              </a:spcAft>
              <a:buFont typeface="Arial" panose="020B0604020202020204" pitchFamily="34" charset="0"/>
              <a:buChar char="•"/>
            </a:pPr>
            <a:r>
              <a:rPr lang="en-GB" sz="1350" b="1" dirty="0"/>
              <a:t>Why </a:t>
            </a:r>
            <a:r>
              <a:rPr lang="en-GB" sz="1350" dirty="0"/>
              <a:t>does the step/task exist? e.g. If the step is designed to stop an unintended consequence or fraud, it is a control. This question should be applied at each point of the process. </a:t>
            </a:r>
          </a:p>
          <a:p>
            <a:pPr marL="214313" indent="-214313">
              <a:spcAft>
                <a:spcPts val="450"/>
              </a:spcAft>
              <a:buFont typeface="Arial" panose="020B0604020202020204" pitchFamily="34" charset="0"/>
              <a:buChar char="•"/>
            </a:pPr>
            <a:r>
              <a:rPr lang="en-GB" sz="1350" b="1" dirty="0"/>
              <a:t>Who </a:t>
            </a:r>
            <a:r>
              <a:rPr lang="en-GB" sz="1350" dirty="0"/>
              <a:t>does each task (who are the actors in the process)? </a:t>
            </a:r>
          </a:p>
          <a:p>
            <a:pPr marL="214313" indent="-214313">
              <a:spcAft>
                <a:spcPts val="450"/>
              </a:spcAft>
              <a:buFont typeface="Arial" panose="020B0604020202020204" pitchFamily="34" charset="0"/>
              <a:buChar char="•"/>
            </a:pPr>
            <a:r>
              <a:rPr lang="en-GB" sz="1350" b="1" dirty="0"/>
              <a:t>When </a:t>
            </a:r>
            <a:r>
              <a:rPr lang="en-GB" sz="1350" dirty="0"/>
              <a:t>does each task occur? </a:t>
            </a:r>
          </a:p>
          <a:p>
            <a:r>
              <a:rPr lang="en-GB" sz="1350" dirty="0"/>
              <a:t>Work collaboratively with subject matter experts to gain an informed understanding of the process you are reviewing, identify the existing controls in place and understand their design and purpose.</a:t>
            </a:r>
          </a:p>
          <a:p>
            <a:endParaRPr lang="en-GB" sz="1350" dirty="0"/>
          </a:p>
          <a:p>
            <a:r>
              <a:rPr lang="en-GB" sz="1350" b="1" cap="all" dirty="0"/>
              <a:t>Benefits</a:t>
            </a:r>
          </a:p>
          <a:p>
            <a:pPr>
              <a:spcAft>
                <a:spcPts val="750"/>
              </a:spcAft>
            </a:pPr>
            <a:r>
              <a:rPr lang="en-GB" sz="1350" dirty="0"/>
              <a:t>The main benefit of working with stakeholders to map their business process is the introspection; it gives them a better understanding of how the business works and where is might be susceptible to fraud. </a:t>
            </a:r>
          </a:p>
          <a:p>
            <a:r>
              <a:rPr lang="en-GB" sz="1350" dirty="0"/>
              <a:t>It also gives you a clear view of the different actors involved and the different activities or tasks they are responsible for.</a:t>
            </a:r>
          </a:p>
        </p:txBody>
      </p:sp>
      <p:sp>
        <p:nvSpPr>
          <p:cNvPr id="10" name="TextBox 9">
            <a:extLst>
              <a:ext uri="{FF2B5EF4-FFF2-40B4-BE49-F238E27FC236}">
                <a16:creationId xmlns:a16="http://schemas.microsoft.com/office/drawing/2014/main" id="{55FB157A-2BD0-49CD-BE3D-3BB5906CCFBC}"/>
              </a:ext>
            </a:extLst>
          </p:cNvPr>
          <p:cNvSpPr txBox="1"/>
          <p:nvPr/>
        </p:nvSpPr>
        <p:spPr>
          <a:xfrm>
            <a:off x="6658201" y="1955240"/>
            <a:ext cx="5376311" cy="2426305"/>
          </a:xfrm>
          <a:prstGeom prst="rect">
            <a:avLst/>
          </a:prstGeom>
          <a:noFill/>
        </p:spPr>
        <p:txBody>
          <a:bodyPr wrap="square" rtlCol="0">
            <a:spAutoFit/>
          </a:bodyPr>
          <a:lstStyle/>
          <a:p>
            <a:r>
              <a:rPr lang="en-GB" sz="1350" b="1" cap="all" dirty="0"/>
              <a:t>Guide </a:t>
            </a:r>
          </a:p>
          <a:p>
            <a:pPr marL="257175" indent="-257175">
              <a:spcBef>
                <a:spcPts val="450"/>
              </a:spcBef>
              <a:buFont typeface="+mj-lt"/>
              <a:buAutoNum type="arabicPeriod"/>
            </a:pPr>
            <a:r>
              <a:rPr lang="en-GB" sz="1350" dirty="0"/>
              <a:t>Identify the process to be mapped and locate any existing maps that you can replicate using the process mapping template. </a:t>
            </a:r>
          </a:p>
          <a:p>
            <a:pPr marL="257175" indent="-257175">
              <a:spcBef>
                <a:spcPts val="450"/>
              </a:spcBef>
              <a:buFont typeface="+mj-lt"/>
              <a:buAutoNum type="arabicPeriod"/>
            </a:pPr>
            <a:r>
              <a:rPr lang="en-GB" sz="1350" dirty="0"/>
              <a:t>Invite subject matter experts to help you map out the process step by step. </a:t>
            </a:r>
          </a:p>
          <a:p>
            <a:pPr marL="257175" indent="-257175">
              <a:spcBef>
                <a:spcPts val="450"/>
              </a:spcBef>
              <a:buFont typeface="+mj-lt"/>
              <a:buAutoNum type="arabicPeriod"/>
            </a:pPr>
            <a:r>
              <a:rPr lang="en-GB" sz="1350" dirty="0"/>
              <a:t>Identify who are the actors in the process and create a swim lane for each actor; this includes a swim lane for systems or applications used as well. </a:t>
            </a:r>
          </a:p>
          <a:p>
            <a:pPr marL="257175" indent="-257175">
              <a:spcBef>
                <a:spcPts val="450"/>
              </a:spcBef>
              <a:buFont typeface="+mj-lt"/>
              <a:buAutoNum type="arabicPeriod"/>
            </a:pPr>
            <a:r>
              <a:rPr lang="en-GB" sz="1350" dirty="0"/>
              <a:t>Begin the map with the starting point of the process (the trigger). Then step through each activity or task, including what system is accessed. </a:t>
            </a:r>
          </a:p>
        </p:txBody>
      </p:sp>
      <p:sp>
        <p:nvSpPr>
          <p:cNvPr id="13" name="Flowchart: Process 12">
            <a:extLst>
              <a:ext uri="{FF2B5EF4-FFF2-40B4-BE49-F238E27FC236}">
                <a16:creationId xmlns:a16="http://schemas.microsoft.com/office/drawing/2014/main" id="{1945D443-64D6-4130-9715-3224C4E7518E}"/>
              </a:ext>
            </a:extLst>
          </p:cNvPr>
          <p:cNvSpPr>
            <a:spLocks noChangeAspect="1"/>
          </p:cNvSpPr>
          <p:nvPr/>
        </p:nvSpPr>
        <p:spPr>
          <a:xfrm>
            <a:off x="8365467" y="5098585"/>
            <a:ext cx="652994" cy="445338"/>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sp>
        <p:nvSpPr>
          <p:cNvPr id="14" name="TextBox 13">
            <a:extLst>
              <a:ext uri="{FF2B5EF4-FFF2-40B4-BE49-F238E27FC236}">
                <a16:creationId xmlns:a16="http://schemas.microsoft.com/office/drawing/2014/main" id="{08E8840A-1BDA-42B0-A23A-9B84E3DDE0BE}"/>
              </a:ext>
            </a:extLst>
          </p:cNvPr>
          <p:cNvSpPr txBox="1"/>
          <p:nvPr/>
        </p:nvSpPr>
        <p:spPr>
          <a:xfrm>
            <a:off x="9106139" y="6530753"/>
            <a:ext cx="536593" cy="230832"/>
          </a:xfrm>
          <a:prstGeom prst="rect">
            <a:avLst/>
          </a:prstGeom>
          <a:noFill/>
        </p:spPr>
        <p:txBody>
          <a:bodyPr wrap="square" rtlCol="0">
            <a:spAutoFit/>
          </a:bodyPr>
          <a:lstStyle/>
          <a:p>
            <a:r>
              <a:rPr lang="en-GB" sz="900" dirty="0"/>
              <a:t>Yes</a:t>
            </a:r>
          </a:p>
        </p:txBody>
      </p:sp>
      <p:sp>
        <p:nvSpPr>
          <p:cNvPr id="15" name="Flowchart: Data 14">
            <a:extLst>
              <a:ext uri="{FF2B5EF4-FFF2-40B4-BE49-F238E27FC236}">
                <a16:creationId xmlns:a16="http://schemas.microsoft.com/office/drawing/2014/main" id="{ABA6BCCA-C67F-4367-89BB-D8058086D60E}"/>
              </a:ext>
            </a:extLst>
          </p:cNvPr>
          <p:cNvSpPr>
            <a:spLocks noChangeAspect="1"/>
          </p:cNvSpPr>
          <p:nvPr/>
        </p:nvSpPr>
        <p:spPr>
          <a:xfrm>
            <a:off x="8339223" y="5728294"/>
            <a:ext cx="705484" cy="373706"/>
          </a:xfrm>
          <a:prstGeom prst="flowChartInputOutpu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Input</a:t>
            </a:r>
          </a:p>
        </p:txBody>
      </p:sp>
      <p:cxnSp>
        <p:nvCxnSpPr>
          <p:cNvPr id="18" name="Straight Arrow Connector 17">
            <a:extLst>
              <a:ext uri="{FF2B5EF4-FFF2-40B4-BE49-F238E27FC236}">
                <a16:creationId xmlns:a16="http://schemas.microsoft.com/office/drawing/2014/main" id="{C64669AA-792A-4F83-8787-CEE2118F7A93}"/>
              </a:ext>
            </a:extLst>
          </p:cNvPr>
          <p:cNvCxnSpPr>
            <a:cxnSpLocks/>
            <a:stCxn id="13" idx="2"/>
            <a:endCxn id="15" idx="1"/>
          </p:cNvCxnSpPr>
          <p:nvPr/>
        </p:nvCxnSpPr>
        <p:spPr>
          <a:xfrm>
            <a:off x="8691964" y="5543923"/>
            <a:ext cx="1" cy="184371"/>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FBECEE68-D34F-44CF-AEB0-951B99C1B1F1}"/>
              </a:ext>
            </a:extLst>
          </p:cNvPr>
          <p:cNvSpPr/>
          <p:nvPr/>
        </p:nvSpPr>
        <p:spPr>
          <a:xfrm>
            <a:off x="7590448" y="5093535"/>
            <a:ext cx="330331" cy="988032"/>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900" b="1" cap="all" dirty="0"/>
              <a:t>Swim lane 2</a:t>
            </a:r>
          </a:p>
        </p:txBody>
      </p:sp>
      <p:sp>
        <p:nvSpPr>
          <p:cNvPr id="20" name="Rectangle 19">
            <a:extLst>
              <a:ext uri="{FF2B5EF4-FFF2-40B4-BE49-F238E27FC236}">
                <a16:creationId xmlns:a16="http://schemas.microsoft.com/office/drawing/2014/main" id="{2256B683-8C69-4713-B871-B0DC82CC59FE}"/>
              </a:ext>
            </a:extLst>
          </p:cNvPr>
          <p:cNvSpPr/>
          <p:nvPr/>
        </p:nvSpPr>
        <p:spPr>
          <a:xfrm>
            <a:off x="7590448" y="6502456"/>
            <a:ext cx="330331" cy="985985"/>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900" b="1" cap="all" dirty="0"/>
              <a:t>Swim lane 3</a:t>
            </a:r>
          </a:p>
        </p:txBody>
      </p:sp>
      <p:sp>
        <p:nvSpPr>
          <p:cNvPr id="21" name="Flowchart: Decision 20">
            <a:extLst>
              <a:ext uri="{FF2B5EF4-FFF2-40B4-BE49-F238E27FC236}">
                <a16:creationId xmlns:a16="http://schemas.microsoft.com/office/drawing/2014/main" id="{A268C557-0B4D-4602-B34E-07F8DBDAD0E1}"/>
              </a:ext>
            </a:extLst>
          </p:cNvPr>
          <p:cNvSpPr>
            <a:spLocks noChangeAspect="1"/>
          </p:cNvSpPr>
          <p:nvPr/>
        </p:nvSpPr>
        <p:spPr>
          <a:xfrm>
            <a:off x="8876650" y="6562730"/>
            <a:ext cx="336112" cy="346248"/>
          </a:xfrm>
          <a:prstGeom prst="flowChartDecision">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050" dirty="0">
              <a:solidFill>
                <a:schemeClr val="bg1"/>
              </a:solidFill>
            </a:endParaRPr>
          </a:p>
        </p:txBody>
      </p:sp>
      <p:cxnSp>
        <p:nvCxnSpPr>
          <p:cNvPr id="22" name="Connector: Elbow 21">
            <a:extLst>
              <a:ext uri="{FF2B5EF4-FFF2-40B4-BE49-F238E27FC236}">
                <a16:creationId xmlns:a16="http://schemas.microsoft.com/office/drawing/2014/main" id="{E52E6D8E-10FE-4625-87DA-3DBC22740ECA}"/>
              </a:ext>
            </a:extLst>
          </p:cNvPr>
          <p:cNvCxnSpPr>
            <a:cxnSpLocks/>
            <a:stCxn id="15" idx="4"/>
            <a:endCxn id="21" idx="0"/>
          </p:cNvCxnSpPr>
          <p:nvPr/>
        </p:nvCxnSpPr>
        <p:spPr>
          <a:xfrm rot="16200000" flipH="1">
            <a:off x="8637970" y="6155994"/>
            <a:ext cx="460730" cy="352742"/>
          </a:xfrm>
          <a:prstGeom prst="bentConnector3">
            <a:avLst>
              <a:gd name="adj1" fmla="val 50000"/>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FE21259-C0F9-4AC3-BE51-FC39F208B885}"/>
              </a:ext>
            </a:extLst>
          </p:cNvPr>
          <p:cNvSpPr txBox="1"/>
          <p:nvPr/>
        </p:nvSpPr>
        <p:spPr>
          <a:xfrm>
            <a:off x="8765035" y="6876151"/>
            <a:ext cx="536593" cy="230832"/>
          </a:xfrm>
          <a:prstGeom prst="rect">
            <a:avLst/>
          </a:prstGeom>
          <a:noFill/>
        </p:spPr>
        <p:txBody>
          <a:bodyPr wrap="square" rtlCol="0">
            <a:spAutoFit/>
          </a:bodyPr>
          <a:lstStyle/>
          <a:p>
            <a:r>
              <a:rPr lang="en-GB" sz="900" dirty="0"/>
              <a:t>No</a:t>
            </a:r>
          </a:p>
        </p:txBody>
      </p:sp>
      <p:cxnSp>
        <p:nvCxnSpPr>
          <p:cNvPr id="27" name="Straight Arrow Connector 26">
            <a:extLst>
              <a:ext uri="{FF2B5EF4-FFF2-40B4-BE49-F238E27FC236}">
                <a16:creationId xmlns:a16="http://schemas.microsoft.com/office/drawing/2014/main" id="{136602F5-0381-433A-BE78-21A7A6ABB356}"/>
              </a:ext>
            </a:extLst>
          </p:cNvPr>
          <p:cNvCxnSpPr>
            <a:cxnSpLocks/>
            <a:stCxn id="21" idx="2"/>
            <a:endCxn id="43" idx="0"/>
          </p:cNvCxnSpPr>
          <p:nvPr/>
        </p:nvCxnSpPr>
        <p:spPr>
          <a:xfrm>
            <a:off x="9044706" y="6908978"/>
            <a:ext cx="2816" cy="259870"/>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38DDE31-F75B-4F44-9F10-DB6AB2830177}"/>
              </a:ext>
            </a:extLst>
          </p:cNvPr>
          <p:cNvCxnSpPr>
            <a:cxnSpLocks/>
            <a:stCxn id="21" idx="3"/>
            <a:endCxn id="51" idx="1"/>
          </p:cNvCxnSpPr>
          <p:nvPr/>
        </p:nvCxnSpPr>
        <p:spPr>
          <a:xfrm flipV="1">
            <a:off x="9212762" y="6730957"/>
            <a:ext cx="429970" cy="4897"/>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3" name="Parallelogram 42">
            <a:extLst>
              <a:ext uri="{FF2B5EF4-FFF2-40B4-BE49-F238E27FC236}">
                <a16:creationId xmlns:a16="http://schemas.microsoft.com/office/drawing/2014/main" id="{D77F6C44-3B8C-4617-BC7F-06A634439FC9}"/>
              </a:ext>
            </a:extLst>
          </p:cNvPr>
          <p:cNvSpPr>
            <a:spLocks noChangeAspect="1"/>
          </p:cNvSpPr>
          <p:nvPr/>
        </p:nvSpPr>
        <p:spPr>
          <a:xfrm>
            <a:off x="8691963" y="7168848"/>
            <a:ext cx="711117" cy="384050"/>
          </a:xfrm>
          <a:prstGeom prst="parallelogram">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Output</a:t>
            </a:r>
          </a:p>
        </p:txBody>
      </p:sp>
      <p:sp>
        <p:nvSpPr>
          <p:cNvPr id="51" name="Flowchart: Process 50">
            <a:extLst>
              <a:ext uri="{FF2B5EF4-FFF2-40B4-BE49-F238E27FC236}">
                <a16:creationId xmlns:a16="http://schemas.microsoft.com/office/drawing/2014/main" id="{2F98625A-4B9E-4FB5-B711-85146210DBEF}"/>
              </a:ext>
            </a:extLst>
          </p:cNvPr>
          <p:cNvSpPr>
            <a:spLocks noChangeAspect="1"/>
          </p:cNvSpPr>
          <p:nvPr/>
        </p:nvSpPr>
        <p:spPr>
          <a:xfrm>
            <a:off x="9642731" y="6513388"/>
            <a:ext cx="638039" cy="435138"/>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cxnSp>
        <p:nvCxnSpPr>
          <p:cNvPr id="53" name="Straight Connector 52">
            <a:extLst>
              <a:ext uri="{FF2B5EF4-FFF2-40B4-BE49-F238E27FC236}">
                <a16:creationId xmlns:a16="http://schemas.microsoft.com/office/drawing/2014/main" id="{D31B998F-6316-49C0-BB56-37F49C6D7859}"/>
              </a:ext>
            </a:extLst>
          </p:cNvPr>
          <p:cNvCxnSpPr>
            <a:cxnSpLocks/>
          </p:cNvCxnSpPr>
          <p:nvPr/>
        </p:nvCxnSpPr>
        <p:spPr>
          <a:xfrm>
            <a:off x="7413745" y="6259421"/>
            <a:ext cx="379303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855A7110-104F-43DD-BB79-2084A3F79F7E}"/>
              </a:ext>
            </a:extLst>
          </p:cNvPr>
          <p:cNvCxnSpPr>
            <a:cxnSpLocks/>
            <a:stCxn id="51" idx="3"/>
          </p:cNvCxnSpPr>
          <p:nvPr/>
        </p:nvCxnSpPr>
        <p:spPr>
          <a:xfrm>
            <a:off x="10280770" y="6730957"/>
            <a:ext cx="429970" cy="0"/>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5747D316-562E-49EC-BD70-8AD6B0AF3223}"/>
              </a:ext>
            </a:extLst>
          </p:cNvPr>
          <p:cNvCxnSpPr>
            <a:cxnSpLocks/>
            <a:stCxn id="43" idx="4"/>
          </p:cNvCxnSpPr>
          <p:nvPr/>
        </p:nvCxnSpPr>
        <p:spPr>
          <a:xfrm flipH="1">
            <a:off x="9044706" y="7552898"/>
            <a:ext cx="2816" cy="222067"/>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0FC6F877-9823-445E-B431-53D3D1166B23}"/>
              </a:ext>
            </a:extLst>
          </p:cNvPr>
          <p:cNvCxnSpPr>
            <a:cxnSpLocks/>
            <a:endCxn id="13" idx="0"/>
          </p:cNvCxnSpPr>
          <p:nvPr/>
        </p:nvCxnSpPr>
        <p:spPr>
          <a:xfrm>
            <a:off x="8691963" y="4874269"/>
            <a:ext cx="1" cy="224316"/>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DE5B4981-6471-4F02-9FC5-F0A87C5B6670}"/>
              </a:ext>
            </a:extLst>
          </p:cNvPr>
          <p:cNvCxnSpPr>
            <a:cxnSpLocks/>
          </p:cNvCxnSpPr>
          <p:nvPr/>
        </p:nvCxnSpPr>
        <p:spPr>
          <a:xfrm>
            <a:off x="361949" y="1656857"/>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24" name="image3.png">
            <a:extLst>
              <a:ext uri="{FF2B5EF4-FFF2-40B4-BE49-F238E27FC236}">
                <a16:creationId xmlns:a16="http://schemas.microsoft.com/office/drawing/2014/main" id="{53A36246-2329-4E15-B70D-6099C21387CB}"/>
              </a:ext>
            </a:extLst>
          </p:cNvPr>
          <p:cNvPicPr/>
          <p:nvPr/>
        </p:nvPicPr>
        <p:blipFill>
          <a:blip r:embed="rId2"/>
          <a:srcRect/>
          <a:stretch>
            <a:fillRect/>
          </a:stretch>
        </p:blipFill>
        <p:spPr>
          <a:xfrm>
            <a:off x="607495" y="158832"/>
            <a:ext cx="946150" cy="508635"/>
          </a:xfrm>
          <a:prstGeom prst="rect">
            <a:avLst/>
          </a:prstGeom>
          <a:ln/>
        </p:spPr>
      </p:pic>
      <p:pic>
        <p:nvPicPr>
          <p:cNvPr id="25" name="image1.png">
            <a:extLst>
              <a:ext uri="{FF2B5EF4-FFF2-40B4-BE49-F238E27FC236}">
                <a16:creationId xmlns:a16="http://schemas.microsoft.com/office/drawing/2014/main" id="{4BF4CCA3-556F-4161-8E09-AEB57C6D7CEB}"/>
              </a:ext>
            </a:extLst>
          </p:cNvPr>
          <p:cNvPicPr/>
          <p:nvPr/>
        </p:nvPicPr>
        <p:blipFill>
          <a:blip r:embed="rId3"/>
          <a:srcRect/>
          <a:stretch>
            <a:fillRect/>
          </a:stretch>
        </p:blipFill>
        <p:spPr>
          <a:xfrm>
            <a:off x="1726365" y="351237"/>
            <a:ext cx="755015" cy="287655"/>
          </a:xfrm>
          <a:prstGeom prst="rect">
            <a:avLst/>
          </a:prstGeom>
          <a:ln/>
        </p:spPr>
      </p:pic>
      <p:pic>
        <p:nvPicPr>
          <p:cNvPr id="28" name="image4.png">
            <a:extLst>
              <a:ext uri="{FF2B5EF4-FFF2-40B4-BE49-F238E27FC236}">
                <a16:creationId xmlns:a16="http://schemas.microsoft.com/office/drawing/2014/main" id="{1FDCA911-52AF-426F-911C-3FA9BA72FD6A}"/>
              </a:ext>
            </a:extLst>
          </p:cNvPr>
          <p:cNvPicPr/>
          <p:nvPr/>
        </p:nvPicPr>
        <p:blipFill>
          <a:blip r:embed="rId4"/>
          <a:srcRect/>
          <a:stretch>
            <a:fillRect/>
          </a:stretch>
        </p:blipFill>
        <p:spPr>
          <a:xfrm>
            <a:off x="2589965" y="333457"/>
            <a:ext cx="708025" cy="323850"/>
          </a:xfrm>
          <a:prstGeom prst="rect">
            <a:avLst/>
          </a:prstGeom>
          <a:ln/>
        </p:spPr>
      </p:pic>
      <p:pic>
        <p:nvPicPr>
          <p:cNvPr id="29" name="Graphic 11">
            <a:extLst>
              <a:ext uri="{FF2B5EF4-FFF2-40B4-BE49-F238E27FC236}">
                <a16:creationId xmlns:a16="http://schemas.microsoft.com/office/drawing/2014/main" id="{24EC5BEF-0754-4E25-B215-9A759A60688C}"/>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8" name="Slide Number Placeholder 7">
            <a:extLst>
              <a:ext uri="{FF2B5EF4-FFF2-40B4-BE49-F238E27FC236}">
                <a16:creationId xmlns:a16="http://schemas.microsoft.com/office/drawing/2014/main" id="{D7A2848C-0921-483C-B99F-719BDA52886C}"/>
              </a:ext>
            </a:extLst>
          </p:cNvPr>
          <p:cNvSpPr>
            <a:spLocks noGrp="1"/>
          </p:cNvSpPr>
          <p:nvPr>
            <p:ph type="sldNum" sz="quarter" idx="12"/>
          </p:nvPr>
        </p:nvSpPr>
        <p:spPr/>
        <p:txBody>
          <a:bodyPr/>
          <a:lstStyle/>
          <a:p>
            <a:fld id="{3BFED6E9-92FB-45E9-9F30-A24D3F0EA740}" type="slidenum">
              <a:rPr lang="en-GB" sz="1200" b="1" smtClean="0">
                <a:solidFill>
                  <a:schemeClr val="tx1"/>
                </a:solidFill>
              </a:rPr>
              <a:t>1</a:t>
            </a:fld>
            <a:endParaRPr lang="en-GB" sz="1200" b="1" dirty="0">
              <a:solidFill>
                <a:schemeClr val="tx1"/>
              </a:solidFill>
            </a:endParaRPr>
          </a:p>
        </p:txBody>
      </p:sp>
      <p:sp>
        <p:nvSpPr>
          <p:cNvPr id="9" name="TextBox 8">
            <a:extLst>
              <a:ext uri="{FF2B5EF4-FFF2-40B4-BE49-F238E27FC236}">
                <a16:creationId xmlns:a16="http://schemas.microsoft.com/office/drawing/2014/main" id="{82E518F5-E7A5-4A5A-82DE-99731848C0F6}"/>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33" name="TextBox 32">
            <a:extLst>
              <a:ext uri="{FF2B5EF4-FFF2-40B4-BE49-F238E27FC236}">
                <a16:creationId xmlns:a16="http://schemas.microsoft.com/office/drawing/2014/main" id="{910A1010-85EE-4A0E-B305-39CFC6DF7ADD}"/>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32" name="Rectangle 31">
            <a:extLst>
              <a:ext uri="{FF2B5EF4-FFF2-40B4-BE49-F238E27FC236}">
                <a16:creationId xmlns:a16="http://schemas.microsoft.com/office/drawing/2014/main" id="{82FB02BE-65CD-4954-AD22-BD0E92E20F0A}"/>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4" name="Group 33">
            <a:extLst>
              <a:ext uri="{FF2B5EF4-FFF2-40B4-BE49-F238E27FC236}">
                <a16:creationId xmlns:a16="http://schemas.microsoft.com/office/drawing/2014/main" id="{AF19C5E7-F64B-4481-A6DB-133D9B1B66FB}"/>
              </a:ext>
            </a:extLst>
          </p:cNvPr>
          <p:cNvGrpSpPr/>
          <p:nvPr/>
        </p:nvGrpSpPr>
        <p:grpSpPr>
          <a:xfrm>
            <a:off x="8261946" y="127106"/>
            <a:ext cx="3545860" cy="688533"/>
            <a:chOff x="0" y="0"/>
            <a:chExt cx="3377820" cy="529590"/>
          </a:xfrm>
        </p:grpSpPr>
        <p:sp>
          <p:nvSpPr>
            <p:cNvPr id="35" name="Flowchart: Manual Operation 3">
              <a:extLst>
                <a:ext uri="{FF2B5EF4-FFF2-40B4-BE49-F238E27FC236}">
                  <a16:creationId xmlns:a16="http://schemas.microsoft.com/office/drawing/2014/main" id="{4AA96A04-5B16-4B2C-A9F8-18E93DDEAF63}"/>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36" name="Picture 35">
              <a:extLst>
                <a:ext uri="{FF2B5EF4-FFF2-40B4-BE49-F238E27FC236}">
                  <a16:creationId xmlns:a16="http://schemas.microsoft.com/office/drawing/2014/main" id="{E3F0EC12-CD51-4BAC-B5C6-D80F7D3E8E2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3658312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4">
            <a:extLst>
              <a:ext uri="{FF2B5EF4-FFF2-40B4-BE49-F238E27FC236}">
                <a16:creationId xmlns:a16="http://schemas.microsoft.com/office/drawing/2014/main" id="{2581664B-B686-4230-8ACA-69A3C2D571F7}"/>
              </a:ext>
            </a:extLst>
          </p:cNvPr>
          <p:cNvGraphicFramePr>
            <a:graphicFrameLocks noGrp="1"/>
          </p:cNvGraphicFramePr>
          <p:nvPr>
            <p:extLst>
              <p:ext uri="{D42A27DB-BD31-4B8C-83A1-F6EECF244321}">
                <p14:modId xmlns:p14="http://schemas.microsoft.com/office/powerpoint/2010/main" val="2374879824"/>
              </p:ext>
            </p:extLst>
          </p:nvPr>
        </p:nvGraphicFramePr>
        <p:xfrm>
          <a:off x="277320" y="1505353"/>
          <a:ext cx="12066105" cy="6095747"/>
        </p:xfrm>
        <a:graphic>
          <a:graphicData uri="http://schemas.openxmlformats.org/drawingml/2006/table">
            <a:tbl>
              <a:tblPr firstRow="1" bandRow="1">
                <a:tableStyleId>{93296810-A885-4BE3-A3E7-6D5BEEA58F35}</a:tableStyleId>
              </a:tblPr>
              <a:tblGrid>
                <a:gridCol w="278297">
                  <a:extLst>
                    <a:ext uri="{9D8B030D-6E8A-4147-A177-3AD203B41FA5}">
                      <a16:colId xmlns:a16="http://schemas.microsoft.com/office/drawing/2014/main" val="1715696579"/>
                    </a:ext>
                  </a:extLst>
                </a:gridCol>
                <a:gridCol w="1450285">
                  <a:extLst>
                    <a:ext uri="{9D8B030D-6E8A-4147-A177-3AD203B41FA5}">
                      <a16:colId xmlns:a16="http://schemas.microsoft.com/office/drawing/2014/main" val="4171650005"/>
                    </a:ext>
                  </a:extLst>
                </a:gridCol>
                <a:gridCol w="1533525">
                  <a:extLst>
                    <a:ext uri="{9D8B030D-6E8A-4147-A177-3AD203B41FA5}">
                      <a16:colId xmlns:a16="http://schemas.microsoft.com/office/drawing/2014/main" val="530524536"/>
                    </a:ext>
                  </a:extLst>
                </a:gridCol>
                <a:gridCol w="1362075">
                  <a:extLst>
                    <a:ext uri="{9D8B030D-6E8A-4147-A177-3AD203B41FA5}">
                      <a16:colId xmlns:a16="http://schemas.microsoft.com/office/drawing/2014/main" val="1304359092"/>
                    </a:ext>
                  </a:extLst>
                </a:gridCol>
                <a:gridCol w="914400">
                  <a:extLst>
                    <a:ext uri="{9D8B030D-6E8A-4147-A177-3AD203B41FA5}">
                      <a16:colId xmlns:a16="http://schemas.microsoft.com/office/drawing/2014/main" val="3909660354"/>
                    </a:ext>
                  </a:extLst>
                </a:gridCol>
                <a:gridCol w="2276475">
                  <a:extLst>
                    <a:ext uri="{9D8B030D-6E8A-4147-A177-3AD203B41FA5}">
                      <a16:colId xmlns:a16="http://schemas.microsoft.com/office/drawing/2014/main" val="1839575794"/>
                    </a:ext>
                  </a:extLst>
                </a:gridCol>
                <a:gridCol w="1285875">
                  <a:extLst>
                    <a:ext uri="{9D8B030D-6E8A-4147-A177-3AD203B41FA5}">
                      <a16:colId xmlns:a16="http://schemas.microsoft.com/office/drawing/2014/main" val="1528022107"/>
                    </a:ext>
                  </a:extLst>
                </a:gridCol>
                <a:gridCol w="1257300">
                  <a:extLst>
                    <a:ext uri="{9D8B030D-6E8A-4147-A177-3AD203B41FA5}">
                      <a16:colId xmlns:a16="http://schemas.microsoft.com/office/drawing/2014/main" val="514093495"/>
                    </a:ext>
                  </a:extLst>
                </a:gridCol>
                <a:gridCol w="742950">
                  <a:extLst>
                    <a:ext uri="{9D8B030D-6E8A-4147-A177-3AD203B41FA5}">
                      <a16:colId xmlns:a16="http://schemas.microsoft.com/office/drawing/2014/main" val="3651132676"/>
                    </a:ext>
                  </a:extLst>
                </a:gridCol>
                <a:gridCol w="964923">
                  <a:extLst>
                    <a:ext uri="{9D8B030D-6E8A-4147-A177-3AD203B41FA5}">
                      <a16:colId xmlns:a16="http://schemas.microsoft.com/office/drawing/2014/main" val="3944002804"/>
                    </a:ext>
                  </a:extLst>
                </a:gridCol>
              </a:tblGrid>
              <a:tr h="324000">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TREATMENT OPTIONS</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pPr marL="0" algn="l" defTabSz="1280160" rtl="0" eaLnBrk="1" latinLnBrk="0" hangingPunct="1"/>
                      <a:r>
                        <a:rPr lang="en-AU" sz="800" kern="1200" dirty="0">
                          <a:latin typeface="+mn-lt"/>
                        </a:rPr>
                        <a:t>PROBLEMS TO SOLVE (RELATED VULNERABILITIES)</a:t>
                      </a:r>
                      <a:endParaRPr lang="en-AU" sz="800" b="1" kern="1200" dirty="0">
                        <a:solidFill>
                          <a:schemeClr val="lt1"/>
                        </a:solidFill>
                        <a:latin typeface="+mn-lt"/>
                        <a:ea typeface="+mn-ea"/>
                        <a:cs typeface="Calibri" panose="020F0502020204030204" pitchFamily="34" charset="0"/>
                      </a:endParaRPr>
                    </a:p>
                  </a:txBody>
                  <a:tcPr marL="68580" marR="68580" marT="34290" marB="34290"/>
                </a:tc>
                <a:tc>
                  <a:txBody>
                    <a:bodyPr/>
                    <a:lstStyle/>
                    <a:p>
                      <a:pPr marL="0" algn="l" defTabSz="1280160" rtl="0" eaLnBrk="1" latinLnBrk="0" hangingPunct="1"/>
                      <a:r>
                        <a:rPr lang="en-AU" sz="800" kern="1200" dirty="0">
                          <a:latin typeface="+mn-lt"/>
                        </a:rPr>
                        <a:t>CONSULTATION</a:t>
                      </a:r>
                      <a:endParaRPr lang="en-AU" sz="800" b="1" kern="1200" dirty="0">
                        <a:solidFill>
                          <a:schemeClr val="lt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TREATMENT OWNER</a:t>
                      </a:r>
                      <a:endParaRPr lang="en-AU" sz="800" dirty="0">
                        <a:latin typeface="+mn-lt"/>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AU" sz="800" kern="1200" dirty="0">
                          <a:latin typeface="+mn-lt"/>
                        </a:rPr>
                        <a:t>IMPLEMENTATION PROCESS</a:t>
                      </a:r>
                      <a:endParaRPr lang="en-AU" sz="800" b="1" kern="1200" dirty="0">
                        <a:solidFill>
                          <a:schemeClr val="lt1"/>
                        </a:solidFill>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AU" sz="800" kern="1200" dirty="0">
                          <a:latin typeface="+mn-lt"/>
                        </a:rPr>
                        <a:t>ESTIMATED COST</a:t>
                      </a:r>
                      <a:endParaRPr lang="en-AU" sz="800" b="1" kern="1200" dirty="0">
                        <a:solidFill>
                          <a:schemeClr val="lt1"/>
                        </a:solidFill>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AU" sz="800" kern="1200" dirty="0">
                          <a:latin typeface="+mn-lt"/>
                        </a:rPr>
                        <a:t>EXPECTED BENEFITS</a:t>
                      </a:r>
                      <a:endParaRPr lang="en-AU" sz="800" b="1" kern="1200" dirty="0">
                        <a:solidFill>
                          <a:schemeClr val="lt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pPr algn="l"/>
                      <a:r>
                        <a:rPr lang="en-AU" sz="800" dirty="0">
                          <a:latin typeface="+mn-lt"/>
                        </a:rPr>
                        <a:t>EXPECTED TIMEFRAME</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pPr algn="l"/>
                      <a:r>
                        <a:rPr lang="en-AU" sz="800" dirty="0">
                          <a:latin typeface="+mn-lt"/>
                        </a:rPr>
                        <a:t>DECISION</a:t>
                      </a:r>
                      <a:endParaRPr lang="en-AU" sz="800" dirty="0">
                        <a:latin typeface="+mn-lt"/>
                        <a:cs typeface="Calibri" panose="020F0502020204030204" pitchFamily="34" charset="0"/>
                      </a:endParaRPr>
                    </a:p>
                  </a:txBody>
                  <a:tcPr marL="68580" marR="68580" marT="34290" marB="34290"/>
                </a:tc>
                <a:extLst>
                  <a:ext uri="{0D108BD9-81ED-4DB2-BD59-A6C34878D82A}">
                    <a16:rowId xmlns:a16="http://schemas.microsoft.com/office/drawing/2014/main" val="2487711574"/>
                  </a:ext>
                </a:extLst>
              </a:tr>
              <a:tr h="1132621">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1</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Describe the treatment option</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Summarise the purpose of the treatment. </a:t>
                      </a:r>
                      <a:r>
                        <a:rPr lang="en-GB" sz="800" kern="1200" dirty="0">
                          <a:latin typeface="+mn-lt"/>
                        </a:rPr>
                        <a:t>What vulnerabilities will it address, and what will it do?</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Summarise h</a:t>
                      </a:r>
                      <a:r>
                        <a:rPr lang="en-GB" sz="800" kern="1200" dirty="0">
                          <a:latin typeface="+mn-lt"/>
                        </a:rPr>
                        <a:t>ow and with whom the treatment was developed.</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800" dirty="0">
                          <a:latin typeface="+mn-lt"/>
                        </a:rPr>
                        <a:t>Business area and key person responsible</a:t>
                      </a:r>
                      <a:endParaRPr lang="en-AU" sz="800" dirty="0">
                        <a:solidFill>
                          <a:prstClr val="black"/>
                        </a:solidFill>
                        <a:latin typeface="+mn-lt"/>
                      </a:endParaRPr>
                    </a:p>
                  </a:txBody>
                  <a:tcPr marL="68580" marR="68580" marT="34290" marB="34290"/>
                </a:tc>
                <a:tc>
                  <a:txBody>
                    <a:bodyPr/>
                    <a:lstStyle/>
                    <a:p>
                      <a:pPr marL="0" indent="0">
                        <a:buFont typeface="Wingdings" panose="05000000000000000000" pitchFamily="2" charset="2"/>
                        <a:buNone/>
                      </a:pPr>
                      <a:r>
                        <a:rPr lang="en-GB" sz="800" dirty="0">
                          <a:latin typeface="+mn-lt"/>
                        </a:rPr>
                        <a:t>What steps will be involved?</a:t>
                      </a:r>
                      <a:endParaRPr lang="en-AU" sz="800" dirty="0">
                        <a:latin typeface="+mn-lt"/>
                      </a:endParaRPr>
                    </a:p>
                  </a:txBody>
                  <a:tcPr marL="68580" marR="68580" marT="34290" marB="34290"/>
                </a:tc>
                <a:tc>
                  <a:txBody>
                    <a:bodyPr/>
                    <a:lstStyle/>
                    <a:p>
                      <a:pPr marL="0" indent="0">
                        <a:buFont typeface="Wingdings" panose="05000000000000000000" pitchFamily="2" charset="2"/>
                        <a:buNone/>
                      </a:pPr>
                      <a:r>
                        <a:rPr lang="en-AU" sz="800" dirty="0">
                          <a:latin typeface="+mn-lt"/>
                        </a:rPr>
                        <a:t>Estimated Capital and Staffing Costs</a:t>
                      </a:r>
                    </a:p>
                  </a:txBody>
                  <a:tcPr marL="68580" marR="68580" marT="34290" marB="34290"/>
                </a:tc>
                <a:tc>
                  <a:txBody>
                    <a:bodyPr/>
                    <a:lstStyle/>
                    <a:p>
                      <a:pPr marL="0" indent="0">
                        <a:buFont typeface="Wingdings" panose="05000000000000000000" pitchFamily="2" charset="2"/>
                        <a:buNone/>
                      </a:pPr>
                      <a:r>
                        <a:rPr lang="en-AU" sz="800" dirty="0">
                          <a:latin typeface="+mn-lt"/>
                        </a:rPr>
                        <a:t>Estimated financial and non-financial benefits</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Target Date</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Supported</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Further work req.</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Not supported</a:t>
                      </a:r>
                      <a:endParaRPr lang="en-AU" sz="800" kern="1200" dirty="0">
                        <a:solidFill>
                          <a:schemeClr val="dk1"/>
                        </a:solidFill>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1216916478"/>
                  </a:ext>
                </a:extLst>
              </a:tr>
              <a:tr h="1132621">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2</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Describe the treatment option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Summarise the purpose of the treatment. </a:t>
                      </a:r>
                      <a:r>
                        <a:rPr kumimoji="0" lang="en-GB" sz="800" u="none" strike="noStrike" kern="1200" cap="none" spc="0" normalizeH="0" baseline="0" noProof="0" dirty="0">
                          <a:ln>
                            <a:noFill/>
                          </a:ln>
                          <a:effectLst/>
                          <a:uLnTx/>
                          <a:uFillTx/>
                          <a:latin typeface="+mn-lt"/>
                        </a:rPr>
                        <a:t>What vulnerabilities will it address, and what will it do?</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Summarise h</a:t>
                      </a:r>
                      <a:r>
                        <a:rPr kumimoji="0" lang="en-GB" sz="800" u="none" strike="noStrike" kern="1200" cap="none" spc="0" normalizeH="0" baseline="0" noProof="0">
                          <a:ln>
                            <a:noFill/>
                          </a:ln>
                          <a:effectLst/>
                          <a:uLnTx/>
                          <a:uFillTx/>
                          <a:latin typeface="+mn-lt"/>
                        </a:rPr>
                        <a:t>ow and with whom the treatment was developed.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a:ln>
                            <a:noFill/>
                          </a:ln>
                          <a:effectLst/>
                          <a:uLnTx/>
                          <a:uFillTx/>
                          <a:latin typeface="+mn-lt"/>
                        </a:rPr>
                        <a:t>What steps will be involved?</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Estimated Capital and Staffing Costs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indent="0">
                        <a:buFont typeface="Wingdings" panose="05000000000000000000" pitchFamily="2" charset="2"/>
                        <a:buNone/>
                      </a:pPr>
                      <a:r>
                        <a:rPr lang="en-AU" sz="800" dirty="0">
                          <a:latin typeface="+mn-lt"/>
                        </a:rPr>
                        <a:t>Estimated financial and non-financial benefits</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Target Date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Supported</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Further work req.</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Not supported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660857058"/>
                  </a:ext>
                </a:extLst>
              </a:tr>
              <a:tr h="1186942">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3</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Describe the treatment option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Summarise the purpose of the treatment. </a:t>
                      </a:r>
                      <a:r>
                        <a:rPr kumimoji="0" lang="en-GB" sz="800" u="none" strike="noStrike" kern="1200" cap="none" spc="0" normalizeH="0" baseline="0" noProof="0" dirty="0">
                          <a:ln>
                            <a:noFill/>
                          </a:ln>
                          <a:effectLst/>
                          <a:uLnTx/>
                          <a:uFillTx/>
                          <a:latin typeface="+mn-lt"/>
                        </a:rPr>
                        <a:t>What vulnerabilities will it address, and what will it do?</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Summarise h</a:t>
                      </a:r>
                      <a:r>
                        <a:rPr kumimoji="0" lang="en-GB" sz="800" u="none" strike="noStrike" kern="1200" cap="none" spc="0" normalizeH="0" baseline="0" noProof="0">
                          <a:ln>
                            <a:noFill/>
                          </a:ln>
                          <a:effectLst/>
                          <a:uLnTx/>
                          <a:uFillTx/>
                          <a:latin typeface="+mn-lt"/>
                        </a:rPr>
                        <a:t>ow and with whom the treatment was developed.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dirty="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dirty="0">
                          <a:ln>
                            <a:noFill/>
                          </a:ln>
                          <a:effectLst/>
                          <a:uLnTx/>
                          <a:uFillTx/>
                          <a:latin typeface="+mn-lt"/>
                        </a:rPr>
                        <a:t>What steps will be involved?</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Estimated Capital and Staffing Costs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Estimated financial and non-financial benefits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Target Date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Supported</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Further work req.</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Not supported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2685417708"/>
                  </a:ext>
                </a:extLst>
              </a:tr>
              <a:tr h="1132621">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4</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Describe the treatment option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Summarise the purpose of the treatment. </a:t>
                      </a:r>
                      <a:r>
                        <a:rPr kumimoji="0" lang="en-GB" sz="800" u="none" strike="noStrike" kern="1200" cap="none" spc="0" normalizeH="0" baseline="0" noProof="0" dirty="0">
                          <a:ln>
                            <a:noFill/>
                          </a:ln>
                          <a:effectLst/>
                          <a:uLnTx/>
                          <a:uFillTx/>
                          <a:latin typeface="+mn-lt"/>
                        </a:rPr>
                        <a:t>What vulnerabilities will it address, and what will it do?</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Summarise h</a:t>
                      </a:r>
                      <a:r>
                        <a:rPr kumimoji="0" lang="en-GB" sz="800" u="none" strike="noStrike" kern="1200" cap="none" spc="0" normalizeH="0" baseline="0" noProof="0">
                          <a:ln>
                            <a:noFill/>
                          </a:ln>
                          <a:effectLst/>
                          <a:uLnTx/>
                          <a:uFillTx/>
                          <a:latin typeface="+mn-lt"/>
                        </a:rPr>
                        <a:t>ow and with whom the treatment was developed.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dirty="0">
                          <a:ln>
                            <a:noFill/>
                          </a:ln>
                          <a:effectLst/>
                          <a:uLnTx/>
                          <a:uFillTx/>
                          <a:latin typeface="+mn-lt"/>
                        </a:rPr>
                        <a:t>What steps will be involved?</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Estimated Capital and Staffing Costs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dirty="0">
                          <a:ln>
                            <a:noFill/>
                          </a:ln>
                          <a:effectLst/>
                          <a:uLnTx/>
                          <a:uFillTx/>
                          <a:latin typeface="+mn-lt"/>
                        </a:rPr>
                        <a:t>Estimated financial and non-financial benefits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Target Date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Supported</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Further work req.</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Not supported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782390850"/>
                  </a:ext>
                </a:extLst>
              </a:tr>
              <a:tr h="1186942">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5</a:t>
                      </a: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Describe the treatment option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Summarise the purpose of the treatment. </a:t>
                      </a:r>
                      <a:r>
                        <a:rPr kumimoji="0" lang="en-GB" sz="800" u="none" strike="noStrike" kern="1200" cap="none" spc="0" normalizeH="0" baseline="0" noProof="0" dirty="0">
                          <a:ln>
                            <a:noFill/>
                          </a:ln>
                          <a:effectLst/>
                          <a:uLnTx/>
                          <a:uFillTx/>
                          <a:latin typeface="+mn-lt"/>
                        </a:rPr>
                        <a:t>What vulnerabilities will it address, and what will it do?</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Summarise h</a:t>
                      </a:r>
                      <a:r>
                        <a:rPr kumimoji="0" lang="en-GB" sz="800" u="none" strike="noStrike" kern="1200" cap="none" spc="0" normalizeH="0" baseline="0" noProof="0">
                          <a:ln>
                            <a:noFill/>
                          </a:ln>
                          <a:effectLst/>
                          <a:uLnTx/>
                          <a:uFillTx/>
                          <a:latin typeface="+mn-lt"/>
                        </a:rPr>
                        <a:t>ow and with whom the treatment was developed.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dirty="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a:ln>
                            <a:noFill/>
                          </a:ln>
                          <a:effectLst/>
                          <a:uLnTx/>
                          <a:uFillTx/>
                          <a:latin typeface="+mn-lt"/>
                        </a:rPr>
                        <a:t>What steps will be involved?</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Estimated Capital and Staffing Costs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dirty="0">
                          <a:ln>
                            <a:noFill/>
                          </a:ln>
                          <a:effectLst/>
                          <a:uLnTx/>
                          <a:uFillTx/>
                          <a:latin typeface="+mn-lt"/>
                        </a:rPr>
                        <a:t>Estimated financial and non-financial benefits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Target Date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Supported</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Further work req.</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Not supported</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3935434115"/>
                  </a:ext>
                </a:extLst>
              </a:tr>
            </a:tbl>
          </a:graphicData>
        </a:graphic>
      </p:graphicFrame>
      <p:sp>
        <p:nvSpPr>
          <p:cNvPr id="19" name="TextBox 18">
            <a:extLst>
              <a:ext uri="{FF2B5EF4-FFF2-40B4-BE49-F238E27FC236}">
                <a16:creationId xmlns:a16="http://schemas.microsoft.com/office/drawing/2014/main" id="{D105C388-8B49-4B95-BE7A-074CA9A2A434}"/>
              </a:ext>
            </a:extLst>
          </p:cNvPr>
          <p:cNvSpPr txBox="1"/>
          <p:nvPr/>
        </p:nvSpPr>
        <p:spPr>
          <a:xfrm>
            <a:off x="224356" y="957955"/>
            <a:ext cx="5221750" cy="300082"/>
          </a:xfrm>
          <a:prstGeom prst="rect">
            <a:avLst/>
          </a:prstGeom>
          <a:noFill/>
        </p:spPr>
        <p:txBody>
          <a:bodyPr wrap="none" rtlCol="0">
            <a:spAutoFit/>
          </a:bodyPr>
          <a:lstStyle>
            <a:defPPr>
              <a:defRPr lang="en-US"/>
            </a:defPPr>
            <a:lvl1pPr>
              <a:defRPr cap="all"/>
            </a:lvl1pPr>
          </a:lstStyle>
          <a:p>
            <a:r>
              <a:rPr lang="en-GB" sz="1350" dirty="0"/>
              <a:t>CONTROL Environment Assessment - Treatment Summary Table</a:t>
            </a:r>
          </a:p>
        </p:txBody>
      </p:sp>
      <p:cxnSp>
        <p:nvCxnSpPr>
          <p:cNvPr id="5" name="Straight Connector 4">
            <a:extLst>
              <a:ext uri="{FF2B5EF4-FFF2-40B4-BE49-F238E27FC236}">
                <a16:creationId xmlns:a16="http://schemas.microsoft.com/office/drawing/2014/main" id="{7BAE32A6-99F9-4FBA-A03F-E90BB0AC0D9F}"/>
              </a:ext>
            </a:extLst>
          </p:cNvPr>
          <p:cNvCxnSpPr>
            <a:cxnSpLocks/>
          </p:cNvCxnSpPr>
          <p:nvPr/>
        </p:nvCxnSpPr>
        <p:spPr>
          <a:xfrm>
            <a:off x="291400" y="1234954"/>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8" name="image3.png">
            <a:extLst>
              <a:ext uri="{FF2B5EF4-FFF2-40B4-BE49-F238E27FC236}">
                <a16:creationId xmlns:a16="http://schemas.microsoft.com/office/drawing/2014/main" id="{F291EA11-D88E-4725-9518-A39ED01374F6}"/>
              </a:ext>
            </a:extLst>
          </p:cNvPr>
          <p:cNvPicPr/>
          <p:nvPr/>
        </p:nvPicPr>
        <p:blipFill>
          <a:blip r:embed="rId2"/>
          <a:srcRect/>
          <a:stretch>
            <a:fillRect/>
          </a:stretch>
        </p:blipFill>
        <p:spPr>
          <a:xfrm>
            <a:off x="607495" y="158832"/>
            <a:ext cx="946150" cy="508635"/>
          </a:xfrm>
          <a:prstGeom prst="rect">
            <a:avLst/>
          </a:prstGeom>
          <a:ln/>
        </p:spPr>
      </p:pic>
      <p:pic>
        <p:nvPicPr>
          <p:cNvPr id="9" name="image1.png">
            <a:extLst>
              <a:ext uri="{FF2B5EF4-FFF2-40B4-BE49-F238E27FC236}">
                <a16:creationId xmlns:a16="http://schemas.microsoft.com/office/drawing/2014/main" id="{64A49C77-A5EB-47CC-B02C-40CC86A47653}"/>
              </a:ext>
            </a:extLst>
          </p:cNvPr>
          <p:cNvPicPr/>
          <p:nvPr/>
        </p:nvPicPr>
        <p:blipFill>
          <a:blip r:embed="rId3"/>
          <a:srcRect/>
          <a:stretch>
            <a:fillRect/>
          </a:stretch>
        </p:blipFill>
        <p:spPr>
          <a:xfrm>
            <a:off x="1726365" y="351237"/>
            <a:ext cx="755015" cy="287655"/>
          </a:xfrm>
          <a:prstGeom prst="rect">
            <a:avLst/>
          </a:prstGeom>
          <a:ln/>
        </p:spPr>
      </p:pic>
      <p:pic>
        <p:nvPicPr>
          <p:cNvPr id="10" name="image4.png">
            <a:extLst>
              <a:ext uri="{FF2B5EF4-FFF2-40B4-BE49-F238E27FC236}">
                <a16:creationId xmlns:a16="http://schemas.microsoft.com/office/drawing/2014/main" id="{E9BE9120-C38C-45BD-B15F-2A61C642DF23}"/>
              </a:ext>
            </a:extLst>
          </p:cNvPr>
          <p:cNvPicPr/>
          <p:nvPr/>
        </p:nvPicPr>
        <p:blipFill>
          <a:blip r:embed="rId4"/>
          <a:srcRect/>
          <a:stretch>
            <a:fillRect/>
          </a:stretch>
        </p:blipFill>
        <p:spPr>
          <a:xfrm>
            <a:off x="2589965" y="333457"/>
            <a:ext cx="708025" cy="323850"/>
          </a:xfrm>
          <a:prstGeom prst="rect">
            <a:avLst/>
          </a:prstGeom>
          <a:ln/>
        </p:spPr>
      </p:pic>
      <p:pic>
        <p:nvPicPr>
          <p:cNvPr id="11" name="Graphic 11">
            <a:extLst>
              <a:ext uri="{FF2B5EF4-FFF2-40B4-BE49-F238E27FC236}">
                <a16:creationId xmlns:a16="http://schemas.microsoft.com/office/drawing/2014/main" id="{2F13BC2C-943D-4659-92B0-DD22B9C20C96}"/>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86AF931C-5C21-4F03-99B0-A5555E6A8514}"/>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10</a:t>
            </a:fld>
            <a:endParaRPr lang="en-GB" sz="1200" b="1" dirty="0">
              <a:solidFill>
                <a:schemeClr val="tx1"/>
              </a:solidFill>
            </a:endParaRPr>
          </a:p>
        </p:txBody>
      </p:sp>
      <p:sp>
        <p:nvSpPr>
          <p:cNvPr id="13" name="TextBox 12">
            <a:extLst>
              <a:ext uri="{FF2B5EF4-FFF2-40B4-BE49-F238E27FC236}">
                <a16:creationId xmlns:a16="http://schemas.microsoft.com/office/drawing/2014/main" id="{D4E46549-D7A4-411C-BBD7-9219963C7BCA}"/>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14" name="TextBox 13">
            <a:extLst>
              <a:ext uri="{FF2B5EF4-FFF2-40B4-BE49-F238E27FC236}">
                <a16:creationId xmlns:a16="http://schemas.microsoft.com/office/drawing/2014/main" id="{0695B95F-0BF6-4047-8FB1-5D8CBCD61123}"/>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15" name="TextBox 14">
            <a:extLst>
              <a:ext uri="{FF2B5EF4-FFF2-40B4-BE49-F238E27FC236}">
                <a16:creationId xmlns:a16="http://schemas.microsoft.com/office/drawing/2014/main" id="{6A3CD1FB-F826-444B-B53A-1DB83982B974}"/>
              </a:ext>
            </a:extLst>
          </p:cNvPr>
          <p:cNvSpPr txBox="1"/>
          <p:nvPr/>
        </p:nvSpPr>
        <p:spPr>
          <a:xfrm>
            <a:off x="273073" y="7693159"/>
            <a:ext cx="2513830" cy="553998"/>
          </a:xfrm>
          <a:prstGeom prst="rect">
            <a:avLst/>
          </a:prstGeom>
          <a:noFill/>
        </p:spPr>
        <p:txBody>
          <a:bodyPr wrap="non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Insert rows to add further treatment options</a:t>
            </a:r>
          </a:p>
          <a:p>
            <a:endParaRPr lang="en-GB" sz="1000" dirty="0">
              <a:solidFill>
                <a:schemeClr val="bg1">
                  <a:lumMod val="50000"/>
                </a:schemeClr>
              </a:solidFill>
              <a:latin typeface="Calibri" panose="020F0502020204030204" pitchFamily="34" charset="0"/>
              <a:cs typeface="Calibri" panose="020F0502020204030204" pitchFamily="34" charset="0"/>
            </a:endParaRPr>
          </a:p>
          <a:p>
            <a:r>
              <a:rPr lang="en-GB" sz="1000" dirty="0">
                <a:solidFill>
                  <a:schemeClr val="bg1">
                    <a:lumMod val="50000"/>
                  </a:schemeClr>
                </a:solidFill>
                <a:latin typeface="Calibri" panose="020F0502020204030204" pitchFamily="34" charset="0"/>
                <a:cs typeface="Calibri" panose="020F0502020204030204" pitchFamily="34" charset="0"/>
              </a:rPr>
              <a:t>Duplicate slide to extend table across pages</a:t>
            </a:r>
          </a:p>
        </p:txBody>
      </p:sp>
      <p:sp>
        <p:nvSpPr>
          <p:cNvPr id="16" name="Rectangle 15">
            <a:extLst>
              <a:ext uri="{FF2B5EF4-FFF2-40B4-BE49-F238E27FC236}">
                <a16:creationId xmlns:a16="http://schemas.microsoft.com/office/drawing/2014/main" id="{A151DA6B-8331-49EA-ABAA-D3EB7E0416AF}"/>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7" name="Group 16">
            <a:extLst>
              <a:ext uri="{FF2B5EF4-FFF2-40B4-BE49-F238E27FC236}">
                <a16:creationId xmlns:a16="http://schemas.microsoft.com/office/drawing/2014/main" id="{140767F4-C0D9-4DA4-86E5-956A56AEAE5B}"/>
              </a:ext>
            </a:extLst>
          </p:cNvPr>
          <p:cNvGrpSpPr/>
          <p:nvPr/>
        </p:nvGrpSpPr>
        <p:grpSpPr>
          <a:xfrm>
            <a:off x="8261946" y="127106"/>
            <a:ext cx="3545860" cy="688533"/>
            <a:chOff x="0" y="0"/>
            <a:chExt cx="3377820" cy="529590"/>
          </a:xfrm>
        </p:grpSpPr>
        <p:sp>
          <p:nvSpPr>
            <p:cNvPr id="18" name="Flowchart: Manual Operation 3">
              <a:extLst>
                <a:ext uri="{FF2B5EF4-FFF2-40B4-BE49-F238E27FC236}">
                  <a16:creationId xmlns:a16="http://schemas.microsoft.com/office/drawing/2014/main" id="{46514A69-B244-43E2-8D4D-34FD284ADAC7}"/>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20" name="Picture 19">
              <a:extLst>
                <a:ext uri="{FF2B5EF4-FFF2-40B4-BE49-F238E27FC236}">
                  <a16:creationId xmlns:a16="http://schemas.microsoft.com/office/drawing/2014/main" id="{332528E2-D787-4DFD-AABE-56CCDB4CDEF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83709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C97B5D2-4ED0-45BE-8148-D3429FC33C33}"/>
              </a:ext>
            </a:extLst>
          </p:cNvPr>
          <p:cNvSpPr txBox="1"/>
          <p:nvPr/>
        </p:nvSpPr>
        <p:spPr>
          <a:xfrm>
            <a:off x="294906" y="1379858"/>
            <a:ext cx="5273175" cy="300082"/>
          </a:xfrm>
          <a:prstGeom prst="rect">
            <a:avLst/>
          </a:prstGeom>
          <a:noFill/>
        </p:spPr>
        <p:txBody>
          <a:bodyPr wrap="none" rtlCol="0">
            <a:spAutoFit/>
          </a:bodyPr>
          <a:lstStyle/>
          <a:p>
            <a:r>
              <a:rPr lang="en-GB" sz="1350" cap="all" dirty="0"/>
              <a:t>Applying a fraud lens to identify vulnerabilities in the process</a:t>
            </a:r>
          </a:p>
        </p:txBody>
      </p:sp>
      <p:sp>
        <p:nvSpPr>
          <p:cNvPr id="6" name="TextBox 5">
            <a:extLst>
              <a:ext uri="{FF2B5EF4-FFF2-40B4-BE49-F238E27FC236}">
                <a16:creationId xmlns:a16="http://schemas.microsoft.com/office/drawing/2014/main" id="{FCE7F528-6866-4023-AFE4-9B2E1B316AC8}"/>
              </a:ext>
            </a:extLst>
          </p:cNvPr>
          <p:cNvSpPr txBox="1"/>
          <p:nvPr/>
        </p:nvSpPr>
        <p:spPr>
          <a:xfrm>
            <a:off x="607495" y="1955240"/>
            <a:ext cx="5376311" cy="3621504"/>
          </a:xfrm>
          <a:prstGeom prst="rect">
            <a:avLst/>
          </a:prstGeom>
          <a:noFill/>
        </p:spPr>
        <p:txBody>
          <a:bodyPr wrap="square" rtlCol="0">
            <a:spAutoFit/>
          </a:bodyPr>
          <a:lstStyle/>
          <a:p>
            <a:r>
              <a:rPr lang="en-GB" sz="1350" b="1" cap="all" dirty="0"/>
              <a:t>Overview</a:t>
            </a:r>
            <a:r>
              <a:rPr lang="en-GB" sz="1350" b="1" dirty="0"/>
              <a:t> </a:t>
            </a:r>
          </a:p>
          <a:p>
            <a:pPr>
              <a:spcAft>
                <a:spcPts val="750"/>
              </a:spcAft>
            </a:pPr>
            <a:r>
              <a:rPr lang="en-GB" sz="1350" dirty="0"/>
              <a:t>Mapping the process will help you identify potential vulnerabilities in the existing controls. This must go beyond compliance checks that confirm controls are in place and processes are being followed. Fraudsters are a capable and committed adversary. Therefore, mapping processes with a fraud lens must also involve adopting a fraudster’s mindset and consider the common methods fraudsters use to find ways around controls. This helps pressure testers find vulnerabilities and challenge assumptions about how fraud is being managed within departments and public bodies. </a:t>
            </a:r>
          </a:p>
          <a:p>
            <a:pPr>
              <a:spcAft>
                <a:spcPts val="750"/>
              </a:spcAft>
            </a:pPr>
            <a:r>
              <a:rPr lang="en-GB" sz="1350" dirty="0"/>
              <a:t>As you step through the process, you will uncover exposure points by drilling down to the fine details of each task. To achieve this, you will need to know the touch point the controls are triggered and the purpose of each control. This technique will identify the vulnerabilities in the process. </a:t>
            </a:r>
          </a:p>
          <a:p>
            <a:r>
              <a:rPr lang="en-GB" sz="1350" dirty="0"/>
              <a:t>Equipped with the fraud personas and wearing the fraudster hats will also reveal how the process can be penetrated. Completing a vulnerability assessment will help you assess the effectiveness of the controls in place.</a:t>
            </a:r>
          </a:p>
        </p:txBody>
      </p:sp>
      <p:cxnSp>
        <p:nvCxnSpPr>
          <p:cNvPr id="8" name="Connector: Elbow 7">
            <a:extLst>
              <a:ext uri="{FF2B5EF4-FFF2-40B4-BE49-F238E27FC236}">
                <a16:creationId xmlns:a16="http://schemas.microsoft.com/office/drawing/2014/main" id="{EB61B8E4-2AE7-41D9-8C47-33AB81FC1DCC}"/>
              </a:ext>
            </a:extLst>
          </p:cNvPr>
          <p:cNvCxnSpPr>
            <a:cxnSpLocks/>
            <a:stCxn id="11" idx="3"/>
            <a:endCxn id="13" idx="1"/>
          </p:cNvCxnSpPr>
          <p:nvPr/>
        </p:nvCxnSpPr>
        <p:spPr>
          <a:xfrm rot="16200000" flipH="1">
            <a:off x="2823812" y="6931963"/>
            <a:ext cx="595016" cy="839174"/>
          </a:xfrm>
          <a:prstGeom prst="bentConnector2">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AC9A04AD-4910-494E-ACA6-5DA71237E390}"/>
              </a:ext>
            </a:extLst>
          </p:cNvPr>
          <p:cNvSpPr txBox="1"/>
          <p:nvPr/>
        </p:nvSpPr>
        <p:spPr>
          <a:xfrm>
            <a:off x="1413956" y="5754617"/>
            <a:ext cx="2206799" cy="646331"/>
          </a:xfrm>
          <a:prstGeom prst="rect">
            <a:avLst/>
          </a:prstGeom>
          <a:noFill/>
        </p:spPr>
        <p:txBody>
          <a:bodyPr wrap="square" rtlCol="0">
            <a:spAutoFit/>
          </a:bodyPr>
          <a:lstStyle/>
          <a:p>
            <a:r>
              <a:rPr lang="en-GB" sz="900" dirty="0"/>
              <a:t>Use this red flag to indicate a part of the process that may be enabling fraud. Label each enabler with a letter and reference in the Vulnerabilities Table.</a:t>
            </a:r>
          </a:p>
        </p:txBody>
      </p:sp>
      <p:pic>
        <p:nvPicPr>
          <p:cNvPr id="10" name="Picture 9">
            <a:extLst>
              <a:ext uri="{FF2B5EF4-FFF2-40B4-BE49-F238E27FC236}">
                <a16:creationId xmlns:a16="http://schemas.microsoft.com/office/drawing/2014/main" id="{3B93AD75-7771-4453-A1A2-AF513C69B0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6988" y="7368166"/>
            <a:ext cx="478625" cy="540000"/>
          </a:xfrm>
          <a:prstGeom prst="rect">
            <a:avLst/>
          </a:prstGeom>
          <a:effectLst>
            <a:outerShdw blurRad="50800" dist="38100" dir="2700000" algn="tl" rotWithShape="0">
              <a:prstClr val="black">
                <a:alpha val="40000"/>
              </a:prstClr>
            </a:outerShdw>
          </a:effectLst>
        </p:spPr>
      </p:pic>
      <p:sp>
        <p:nvSpPr>
          <p:cNvPr id="11" name="Flowchart: Data 10">
            <a:extLst>
              <a:ext uri="{FF2B5EF4-FFF2-40B4-BE49-F238E27FC236}">
                <a16:creationId xmlns:a16="http://schemas.microsoft.com/office/drawing/2014/main" id="{8F0139DE-B916-4D3A-BC78-5519EAA41BEF}"/>
              </a:ext>
            </a:extLst>
          </p:cNvPr>
          <p:cNvSpPr>
            <a:spLocks noChangeAspect="1"/>
          </p:cNvSpPr>
          <p:nvPr/>
        </p:nvSpPr>
        <p:spPr>
          <a:xfrm>
            <a:off x="2317851" y="6545671"/>
            <a:ext cx="959704" cy="508371"/>
          </a:xfrm>
          <a:prstGeom prst="flowChartInputOutpu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Input</a:t>
            </a:r>
          </a:p>
        </p:txBody>
      </p:sp>
      <p:sp>
        <p:nvSpPr>
          <p:cNvPr id="12" name="Flowchart: Merge 11">
            <a:extLst>
              <a:ext uri="{FF2B5EF4-FFF2-40B4-BE49-F238E27FC236}">
                <a16:creationId xmlns:a16="http://schemas.microsoft.com/office/drawing/2014/main" id="{F7A812B9-71BA-4B5C-927F-4CAA6BF90C44}"/>
              </a:ext>
            </a:extLst>
          </p:cNvPr>
          <p:cNvSpPr>
            <a:spLocks noChangeAspect="1"/>
          </p:cNvSpPr>
          <p:nvPr/>
        </p:nvSpPr>
        <p:spPr>
          <a:xfrm>
            <a:off x="2456469" y="6369457"/>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F</a:t>
            </a:r>
            <a:endParaRPr lang="en-GB" sz="1050" dirty="0"/>
          </a:p>
        </p:txBody>
      </p:sp>
      <p:sp>
        <p:nvSpPr>
          <p:cNvPr id="13" name="Flowchart: Process 12">
            <a:extLst>
              <a:ext uri="{FF2B5EF4-FFF2-40B4-BE49-F238E27FC236}">
                <a16:creationId xmlns:a16="http://schemas.microsoft.com/office/drawing/2014/main" id="{614B45C1-80B7-4E8B-A26E-1BC3408CBD3D}"/>
              </a:ext>
            </a:extLst>
          </p:cNvPr>
          <p:cNvSpPr>
            <a:spLocks noChangeAspect="1"/>
          </p:cNvSpPr>
          <p:nvPr/>
        </p:nvSpPr>
        <p:spPr>
          <a:xfrm>
            <a:off x="3540906" y="7360196"/>
            <a:ext cx="847110" cy="577724"/>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sp>
        <p:nvSpPr>
          <p:cNvPr id="14" name="Flowchart: Connector 13">
            <a:extLst>
              <a:ext uri="{FF2B5EF4-FFF2-40B4-BE49-F238E27FC236}">
                <a16:creationId xmlns:a16="http://schemas.microsoft.com/office/drawing/2014/main" id="{4A99CB03-73F2-4EBB-94BE-7AFBD7A7F8D3}"/>
              </a:ext>
            </a:extLst>
          </p:cNvPr>
          <p:cNvSpPr>
            <a:spLocks noChangeAspect="1"/>
          </p:cNvSpPr>
          <p:nvPr/>
        </p:nvSpPr>
        <p:spPr>
          <a:xfrm>
            <a:off x="4153755" y="7156117"/>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4</a:t>
            </a:r>
          </a:p>
        </p:txBody>
      </p:sp>
      <p:sp>
        <p:nvSpPr>
          <p:cNvPr id="18" name="TextBox 17">
            <a:extLst>
              <a:ext uri="{FF2B5EF4-FFF2-40B4-BE49-F238E27FC236}">
                <a16:creationId xmlns:a16="http://schemas.microsoft.com/office/drawing/2014/main" id="{2971012C-DA71-4538-92B2-805DDFD93A34}"/>
              </a:ext>
            </a:extLst>
          </p:cNvPr>
          <p:cNvSpPr txBox="1"/>
          <p:nvPr/>
        </p:nvSpPr>
        <p:spPr>
          <a:xfrm>
            <a:off x="3585183" y="6545671"/>
            <a:ext cx="2002027" cy="507831"/>
          </a:xfrm>
          <a:prstGeom prst="rect">
            <a:avLst/>
          </a:prstGeom>
          <a:noFill/>
        </p:spPr>
        <p:txBody>
          <a:bodyPr wrap="square" rtlCol="0">
            <a:spAutoFit/>
          </a:bodyPr>
          <a:lstStyle/>
          <a:p>
            <a:r>
              <a:rPr lang="en-GB" sz="900" dirty="0"/>
              <a:t>Use this symbol to identify controls. Number each control and reference details in the Controls Table.</a:t>
            </a:r>
          </a:p>
        </p:txBody>
      </p:sp>
      <p:sp>
        <p:nvSpPr>
          <p:cNvPr id="19" name="TextBox 18">
            <a:extLst>
              <a:ext uri="{FF2B5EF4-FFF2-40B4-BE49-F238E27FC236}">
                <a16:creationId xmlns:a16="http://schemas.microsoft.com/office/drawing/2014/main" id="{B0D4A8E1-1ABA-4F7B-89D2-478911EA3C2B}"/>
              </a:ext>
            </a:extLst>
          </p:cNvPr>
          <p:cNvSpPr txBox="1"/>
          <p:nvPr/>
        </p:nvSpPr>
        <p:spPr>
          <a:xfrm>
            <a:off x="938269" y="7360197"/>
            <a:ext cx="1636092" cy="646331"/>
          </a:xfrm>
          <a:prstGeom prst="rect">
            <a:avLst/>
          </a:prstGeom>
          <a:noFill/>
        </p:spPr>
        <p:txBody>
          <a:bodyPr wrap="square" rtlCol="0">
            <a:spAutoFit/>
          </a:bodyPr>
          <a:lstStyle/>
          <a:p>
            <a:r>
              <a:rPr lang="en-GB" sz="900" dirty="0"/>
              <a:t>Use fraudster personas to identify how steps may be susceptible to fraudulent actions.</a:t>
            </a:r>
          </a:p>
        </p:txBody>
      </p:sp>
      <p:sp>
        <p:nvSpPr>
          <p:cNvPr id="21" name="TextBox 20">
            <a:extLst>
              <a:ext uri="{FF2B5EF4-FFF2-40B4-BE49-F238E27FC236}">
                <a16:creationId xmlns:a16="http://schemas.microsoft.com/office/drawing/2014/main" id="{7C7BF7A5-92E8-4928-A170-1261F53978B9}"/>
              </a:ext>
            </a:extLst>
          </p:cNvPr>
          <p:cNvSpPr txBox="1"/>
          <p:nvPr/>
        </p:nvSpPr>
        <p:spPr>
          <a:xfrm>
            <a:off x="6658988" y="1955239"/>
            <a:ext cx="5484375" cy="6022161"/>
          </a:xfrm>
          <a:prstGeom prst="rect">
            <a:avLst/>
          </a:prstGeom>
          <a:noFill/>
        </p:spPr>
        <p:txBody>
          <a:bodyPr wrap="square" rtlCol="0">
            <a:spAutoFit/>
          </a:bodyPr>
          <a:lstStyle/>
          <a:p>
            <a:r>
              <a:rPr lang="en-GB" sz="1350" b="1" cap="all" dirty="0"/>
              <a:t>Benefits</a:t>
            </a:r>
          </a:p>
          <a:p>
            <a:r>
              <a:rPr lang="en-GB" sz="1350" dirty="0"/>
              <a:t>Using business processes mapping in this way helps you to work with stakeholders to: </a:t>
            </a:r>
          </a:p>
          <a:p>
            <a:pPr marL="214313" indent="-214313">
              <a:buFont typeface="Arial" panose="020B0604020202020204" pitchFamily="34" charset="0"/>
              <a:buChar char="•"/>
            </a:pPr>
            <a:r>
              <a:rPr lang="en-GB" sz="1350" dirty="0"/>
              <a:t>Highlight how and where a fraudster could circumvent controls and exploit the process</a:t>
            </a:r>
          </a:p>
          <a:p>
            <a:pPr marL="214313" indent="-214313">
              <a:buFont typeface="Arial" panose="020B0604020202020204" pitchFamily="34" charset="0"/>
              <a:buChar char="•"/>
            </a:pPr>
            <a:r>
              <a:rPr lang="en-GB" sz="1350" dirty="0"/>
              <a:t>Identify and communicate where vulnerabilities exist across the system and/or process, including those that might be enabling fraud. </a:t>
            </a:r>
          </a:p>
          <a:p>
            <a:pPr marL="214313" indent="-214313">
              <a:buFont typeface="Arial" panose="020B0604020202020204" pitchFamily="34" charset="0"/>
              <a:buChar char="•"/>
            </a:pPr>
            <a:r>
              <a:rPr lang="en-GB" sz="1350" dirty="0"/>
              <a:t>Identify and measure the effectiveness of the controls in place.</a:t>
            </a:r>
          </a:p>
          <a:p>
            <a:pPr marL="214313" indent="-214313">
              <a:buFont typeface="Arial" panose="020B0604020202020204" pitchFamily="34" charset="0"/>
              <a:buChar char="•"/>
            </a:pPr>
            <a:r>
              <a:rPr lang="en-GB" sz="1350" dirty="0"/>
              <a:t>Test assumptions and raise any underlying issues with stakeholders.</a:t>
            </a:r>
          </a:p>
          <a:p>
            <a:endParaRPr lang="en-GB" sz="1350" b="1" dirty="0"/>
          </a:p>
          <a:p>
            <a:r>
              <a:rPr lang="en-GB" sz="1350" b="1" cap="all" dirty="0"/>
              <a:t>Guide </a:t>
            </a:r>
          </a:p>
          <a:p>
            <a:pPr marL="257175" indent="-257175">
              <a:spcBef>
                <a:spcPts val="450"/>
              </a:spcBef>
              <a:buFont typeface="+mj-lt"/>
              <a:buAutoNum type="arabicPeriod"/>
            </a:pPr>
            <a:r>
              <a:rPr lang="en-GB" sz="1350" dirty="0"/>
              <a:t>Once you have created the process map, walk through each task or step. </a:t>
            </a:r>
          </a:p>
          <a:p>
            <a:pPr marL="257175" indent="-257175">
              <a:spcBef>
                <a:spcPts val="450"/>
              </a:spcBef>
              <a:buFont typeface="+mj-lt"/>
              <a:buAutoNum type="arabicPeriod"/>
            </a:pPr>
            <a:r>
              <a:rPr lang="en-GB" sz="1350" dirty="0"/>
              <a:t>Identify different controls across the process. In the Controls Table, specifically describe the control design and purpose. Link the control on the process map to the related entry in the Controls Table with a number.</a:t>
            </a:r>
          </a:p>
          <a:p>
            <a:pPr marL="257175" indent="-257175">
              <a:spcBef>
                <a:spcPts val="450"/>
              </a:spcBef>
              <a:buFont typeface="+mj-lt"/>
              <a:buAutoNum type="arabicPeriod"/>
            </a:pPr>
            <a:r>
              <a:rPr lang="en-GB" sz="1350" dirty="0"/>
              <a:t>Consider the purpose for each control mechanism in place at the various touch points or activities in the process and assess the effectiveness of the control. You will then be able to identify an exposure point if the control is not assessed as fully effective. This is a vulnerability. </a:t>
            </a:r>
          </a:p>
          <a:p>
            <a:pPr marL="257175" indent="-257175">
              <a:spcBef>
                <a:spcPts val="450"/>
              </a:spcBef>
              <a:buFont typeface="+mj-lt"/>
              <a:buAutoNum type="arabicPeriod"/>
            </a:pPr>
            <a:r>
              <a:rPr lang="en-GB" sz="1350" dirty="0"/>
              <a:t>Using the fraudster personas, apply a fraud lens across the process by wearing the different fraudster hats, and map out how each persona could penetrate the process, taking advantage of the exposure points. </a:t>
            </a:r>
          </a:p>
          <a:p>
            <a:pPr marL="257175" indent="-257175">
              <a:spcBef>
                <a:spcPts val="450"/>
              </a:spcBef>
              <a:buFont typeface="+mj-lt"/>
              <a:buAutoNum type="arabicPeriod"/>
            </a:pPr>
            <a:r>
              <a:rPr lang="en-GB" sz="1350" dirty="0"/>
              <a:t>In the Vulnerabilities Table, describe the vulnerability. Link the vulnerability on the process map to the related entry in the Vulnerabilities Table with a letter.</a:t>
            </a:r>
            <a:endParaRPr lang="en-GB" sz="1350" b="1" dirty="0"/>
          </a:p>
        </p:txBody>
      </p:sp>
      <p:cxnSp>
        <p:nvCxnSpPr>
          <p:cNvPr id="15" name="Straight Connector 14">
            <a:extLst>
              <a:ext uri="{FF2B5EF4-FFF2-40B4-BE49-F238E27FC236}">
                <a16:creationId xmlns:a16="http://schemas.microsoft.com/office/drawing/2014/main" id="{127F7F51-CE99-4DC4-B1C4-78557136697F}"/>
              </a:ext>
            </a:extLst>
          </p:cNvPr>
          <p:cNvCxnSpPr>
            <a:cxnSpLocks/>
          </p:cNvCxnSpPr>
          <p:nvPr/>
        </p:nvCxnSpPr>
        <p:spPr>
          <a:xfrm>
            <a:off x="361949" y="1656857"/>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25" name="image3.png">
            <a:extLst>
              <a:ext uri="{FF2B5EF4-FFF2-40B4-BE49-F238E27FC236}">
                <a16:creationId xmlns:a16="http://schemas.microsoft.com/office/drawing/2014/main" id="{2774AEC0-F929-4401-900E-C40393D7FCB8}"/>
              </a:ext>
            </a:extLst>
          </p:cNvPr>
          <p:cNvPicPr/>
          <p:nvPr/>
        </p:nvPicPr>
        <p:blipFill>
          <a:blip r:embed="rId3"/>
          <a:srcRect/>
          <a:stretch>
            <a:fillRect/>
          </a:stretch>
        </p:blipFill>
        <p:spPr>
          <a:xfrm>
            <a:off x="607495" y="158832"/>
            <a:ext cx="946150" cy="508635"/>
          </a:xfrm>
          <a:prstGeom prst="rect">
            <a:avLst/>
          </a:prstGeom>
          <a:ln/>
        </p:spPr>
      </p:pic>
      <p:pic>
        <p:nvPicPr>
          <p:cNvPr id="26" name="image1.png">
            <a:extLst>
              <a:ext uri="{FF2B5EF4-FFF2-40B4-BE49-F238E27FC236}">
                <a16:creationId xmlns:a16="http://schemas.microsoft.com/office/drawing/2014/main" id="{0FBD7A8C-6034-4294-87FA-D90FB5EBC3F3}"/>
              </a:ext>
            </a:extLst>
          </p:cNvPr>
          <p:cNvPicPr/>
          <p:nvPr/>
        </p:nvPicPr>
        <p:blipFill>
          <a:blip r:embed="rId4"/>
          <a:srcRect/>
          <a:stretch>
            <a:fillRect/>
          </a:stretch>
        </p:blipFill>
        <p:spPr>
          <a:xfrm>
            <a:off x="1726365" y="351237"/>
            <a:ext cx="755015" cy="287655"/>
          </a:xfrm>
          <a:prstGeom prst="rect">
            <a:avLst/>
          </a:prstGeom>
          <a:ln/>
        </p:spPr>
      </p:pic>
      <p:pic>
        <p:nvPicPr>
          <p:cNvPr id="27" name="image4.png">
            <a:extLst>
              <a:ext uri="{FF2B5EF4-FFF2-40B4-BE49-F238E27FC236}">
                <a16:creationId xmlns:a16="http://schemas.microsoft.com/office/drawing/2014/main" id="{77E80CBC-901F-47E2-98D8-DFE0DF77A775}"/>
              </a:ext>
            </a:extLst>
          </p:cNvPr>
          <p:cNvPicPr/>
          <p:nvPr/>
        </p:nvPicPr>
        <p:blipFill>
          <a:blip r:embed="rId5"/>
          <a:srcRect/>
          <a:stretch>
            <a:fillRect/>
          </a:stretch>
        </p:blipFill>
        <p:spPr>
          <a:xfrm>
            <a:off x="2589965" y="333457"/>
            <a:ext cx="708025" cy="323850"/>
          </a:xfrm>
          <a:prstGeom prst="rect">
            <a:avLst/>
          </a:prstGeom>
          <a:ln/>
        </p:spPr>
      </p:pic>
      <p:pic>
        <p:nvPicPr>
          <p:cNvPr id="28" name="Graphic 11">
            <a:extLst>
              <a:ext uri="{FF2B5EF4-FFF2-40B4-BE49-F238E27FC236}">
                <a16:creationId xmlns:a16="http://schemas.microsoft.com/office/drawing/2014/main" id="{B45D0478-FC22-482F-BEB6-CBCF28494FF0}"/>
              </a:ext>
            </a:extLst>
          </p:cNvPr>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673ADC0F-B01F-4A07-B1EF-41FF5A526DA7}"/>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2</a:t>
            </a:fld>
            <a:endParaRPr lang="en-GB" sz="1200" b="1" dirty="0">
              <a:solidFill>
                <a:schemeClr val="tx1"/>
              </a:solidFill>
            </a:endParaRPr>
          </a:p>
        </p:txBody>
      </p:sp>
      <p:sp>
        <p:nvSpPr>
          <p:cNvPr id="29" name="TextBox 28">
            <a:extLst>
              <a:ext uri="{FF2B5EF4-FFF2-40B4-BE49-F238E27FC236}">
                <a16:creationId xmlns:a16="http://schemas.microsoft.com/office/drawing/2014/main" id="{B25FD2DD-107A-406B-B8EF-1F1D911D59DA}"/>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30" name="TextBox 29">
            <a:extLst>
              <a:ext uri="{FF2B5EF4-FFF2-40B4-BE49-F238E27FC236}">
                <a16:creationId xmlns:a16="http://schemas.microsoft.com/office/drawing/2014/main" id="{DA238EE2-8E54-479D-B9CB-7CBD21B1646F}"/>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34" name="Rectangle 33">
            <a:extLst>
              <a:ext uri="{FF2B5EF4-FFF2-40B4-BE49-F238E27FC236}">
                <a16:creationId xmlns:a16="http://schemas.microsoft.com/office/drawing/2014/main" id="{BB9107F0-5EFF-41B2-A66C-72005C7E1971}"/>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35" name="Group 34">
            <a:extLst>
              <a:ext uri="{FF2B5EF4-FFF2-40B4-BE49-F238E27FC236}">
                <a16:creationId xmlns:a16="http://schemas.microsoft.com/office/drawing/2014/main" id="{D544F945-308B-4711-8C80-2AE70D765547}"/>
              </a:ext>
            </a:extLst>
          </p:cNvPr>
          <p:cNvGrpSpPr/>
          <p:nvPr/>
        </p:nvGrpSpPr>
        <p:grpSpPr>
          <a:xfrm>
            <a:off x="8261946" y="127106"/>
            <a:ext cx="3545860" cy="688533"/>
            <a:chOff x="0" y="0"/>
            <a:chExt cx="3377820" cy="529590"/>
          </a:xfrm>
        </p:grpSpPr>
        <p:sp>
          <p:nvSpPr>
            <p:cNvPr id="36" name="Flowchart: Manual Operation 3">
              <a:extLst>
                <a:ext uri="{FF2B5EF4-FFF2-40B4-BE49-F238E27FC236}">
                  <a16:creationId xmlns:a16="http://schemas.microsoft.com/office/drawing/2014/main" id="{2984D66A-3EAD-48B2-99D1-06F3DD429764}"/>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37" name="Picture 36">
              <a:extLst>
                <a:ext uri="{FF2B5EF4-FFF2-40B4-BE49-F238E27FC236}">
                  <a16:creationId xmlns:a16="http://schemas.microsoft.com/office/drawing/2014/main" id="{C75A8503-F145-4001-BDF9-7662A63C657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68054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26" presetClass="emph" presetSubtype="0" fill="hold" nodeType="withEffect">
                                  <p:stCondLst>
                                    <p:cond delay="0"/>
                                  </p:stCondLst>
                                  <p:childTnLst>
                                    <p:animEffect transition="out" filter="fade">
                                      <p:cBhvr>
                                        <p:cTn id="9" dur="500" tmFilter="0, 0; .2, .5; .8, .5; 1, 0"/>
                                        <p:tgtEl>
                                          <p:spTgt spid="10"/>
                                        </p:tgtEl>
                                      </p:cBhvr>
                                    </p:animEffect>
                                    <p:animScale>
                                      <p:cBhvr>
                                        <p:cTn id="10" dur="250" autoRev="1" fill="hold"/>
                                        <p:tgtEl>
                                          <p:spTgt spid="1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lowchart: Terminator 7">
            <a:extLst>
              <a:ext uri="{FF2B5EF4-FFF2-40B4-BE49-F238E27FC236}">
                <a16:creationId xmlns:a16="http://schemas.microsoft.com/office/drawing/2014/main" id="{B8E0419F-D273-4DC1-8882-B356D18F8C03}"/>
              </a:ext>
            </a:extLst>
          </p:cNvPr>
          <p:cNvSpPr>
            <a:spLocks noChangeAspect="1"/>
          </p:cNvSpPr>
          <p:nvPr/>
        </p:nvSpPr>
        <p:spPr>
          <a:xfrm>
            <a:off x="1151767" y="3929437"/>
            <a:ext cx="960107" cy="453811"/>
          </a:xfrm>
          <a:prstGeom prst="flowChartTerminator">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Start/Stop</a:t>
            </a:r>
          </a:p>
        </p:txBody>
      </p:sp>
      <p:sp>
        <p:nvSpPr>
          <p:cNvPr id="13" name="TextBox 12">
            <a:extLst>
              <a:ext uri="{FF2B5EF4-FFF2-40B4-BE49-F238E27FC236}">
                <a16:creationId xmlns:a16="http://schemas.microsoft.com/office/drawing/2014/main" id="{8D677532-8C5A-4AEB-959A-051B6A992A7F}"/>
              </a:ext>
            </a:extLst>
          </p:cNvPr>
          <p:cNvSpPr txBox="1"/>
          <p:nvPr/>
        </p:nvSpPr>
        <p:spPr>
          <a:xfrm>
            <a:off x="2323633" y="4732829"/>
            <a:ext cx="3311833" cy="369332"/>
          </a:xfrm>
          <a:prstGeom prst="rect">
            <a:avLst/>
          </a:prstGeom>
          <a:noFill/>
        </p:spPr>
        <p:txBody>
          <a:bodyPr wrap="square" rtlCol="0">
            <a:spAutoFit/>
          </a:bodyPr>
          <a:lstStyle/>
          <a:p>
            <a:r>
              <a:rPr lang="en-GB" sz="900" dirty="0"/>
              <a:t>Use connector lines to connect steps. The arrows show the path or direction of the process.</a:t>
            </a:r>
          </a:p>
        </p:txBody>
      </p:sp>
      <p:cxnSp>
        <p:nvCxnSpPr>
          <p:cNvPr id="17" name="Straight Arrow Connector 16">
            <a:extLst>
              <a:ext uri="{FF2B5EF4-FFF2-40B4-BE49-F238E27FC236}">
                <a16:creationId xmlns:a16="http://schemas.microsoft.com/office/drawing/2014/main" id="{42E94DE7-3FCD-47AF-B3C5-3F8A5421ACBD}"/>
              </a:ext>
            </a:extLst>
          </p:cNvPr>
          <p:cNvCxnSpPr>
            <a:cxnSpLocks/>
          </p:cNvCxnSpPr>
          <p:nvPr/>
        </p:nvCxnSpPr>
        <p:spPr>
          <a:xfrm flipH="1">
            <a:off x="1479954" y="4662333"/>
            <a:ext cx="1" cy="547911"/>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Flowchart: Process 20">
            <a:extLst>
              <a:ext uri="{FF2B5EF4-FFF2-40B4-BE49-F238E27FC236}">
                <a16:creationId xmlns:a16="http://schemas.microsoft.com/office/drawing/2014/main" id="{4AFDD747-6CF0-499F-9E79-A3AB12EF503A}"/>
              </a:ext>
            </a:extLst>
          </p:cNvPr>
          <p:cNvSpPr>
            <a:spLocks noChangeAspect="1"/>
          </p:cNvSpPr>
          <p:nvPr/>
        </p:nvSpPr>
        <p:spPr>
          <a:xfrm>
            <a:off x="1236755" y="5513063"/>
            <a:ext cx="847110" cy="577724"/>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sp>
        <p:nvSpPr>
          <p:cNvPr id="25" name="Flowchart: Decision 24">
            <a:extLst>
              <a:ext uri="{FF2B5EF4-FFF2-40B4-BE49-F238E27FC236}">
                <a16:creationId xmlns:a16="http://schemas.microsoft.com/office/drawing/2014/main" id="{1336F328-8322-4F69-B6A4-67B68228699E}"/>
              </a:ext>
            </a:extLst>
          </p:cNvPr>
          <p:cNvSpPr>
            <a:spLocks noChangeAspect="1"/>
          </p:cNvSpPr>
          <p:nvPr/>
        </p:nvSpPr>
        <p:spPr>
          <a:xfrm>
            <a:off x="6998077" y="2082126"/>
            <a:ext cx="336112" cy="346248"/>
          </a:xfrm>
          <a:prstGeom prst="flowChartDecision">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050" dirty="0">
              <a:solidFill>
                <a:schemeClr val="bg1"/>
              </a:solidFill>
            </a:endParaRPr>
          </a:p>
        </p:txBody>
      </p:sp>
      <p:sp>
        <p:nvSpPr>
          <p:cNvPr id="35" name="TextBox 34">
            <a:extLst>
              <a:ext uri="{FF2B5EF4-FFF2-40B4-BE49-F238E27FC236}">
                <a16:creationId xmlns:a16="http://schemas.microsoft.com/office/drawing/2014/main" id="{274AADA1-2884-4232-9DA9-801CFEA2BEEC}"/>
              </a:ext>
            </a:extLst>
          </p:cNvPr>
          <p:cNvSpPr txBox="1"/>
          <p:nvPr/>
        </p:nvSpPr>
        <p:spPr>
          <a:xfrm>
            <a:off x="2323635" y="3932916"/>
            <a:ext cx="3185556" cy="507831"/>
          </a:xfrm>
          <a:prstGeom prst="rect">
            <a:avLst/>
          </a:prstGeom>
          <a:noFill/>
        </p:spPr>
        <p:txBody>
          <a:bodyPr wrap="square" rtlCol="0">
            <a:spAutoFit/>
          </a:bodyPr>
          <a:lstStyle/>
          <a:p>
            <a:r>
              <a:rPr lang="en-GB" sz="900" dirty="0"/>
              <a:t>Use this symbol to indicate where the process starts. There may be multiple starts in a process. Starts and stops can be differentiated by colour.</a:t>
            </a:r>
          </a:p>
        </p:txBody>
      </p:sp>
      <p:sp>
        <p:nvSpPr>
          <p:cNvPr id="36" name="TextBox 35">
            <a:extLst>
              <a:ext uri="{FF2B5EF4-FFF2-40B4-BE49-F238E27FC236}">
                <a16:creationId xmlns:a16="http://schemas.microsoft.com/office/drawing/2014/main" id="{E82260F5-3B72-4A0E-A784-2B7F2BE1F24F}"/>
              </a:ext>
            </a:extLst>
          </p:cNvPr>
          <p:cNvSpPr txBox="1"/>
          <p:nvPr/>
        </p:nvSpPr>
        <p:spPr>
          <a:xfrm>
            <a:off x="2323634" y="5504021"/>
            <a:ext cx="3311832" cy="507831"/>
          </a:xfrm>
          <a:prstGeom prst="rect">
            <a:avLst/>
          </a:prstGeom>
          <a:noFill/>
        </p:spPr>
        <p:txBody>
          <a:bodyPr wrap="square" rtlCol="0">
            <a:spAutoFit/>
          </a:bodyPr>
          <a:lstStyle/>
          <a:p>
            <a:r>
              <a:rPr lang="en-GB" sz="900" dirty="0"/>
              <a:t>Use this symbol to describe a step, process or operation. Always start the description with a verb. This should be a simple sentence that reflects what the actor will be doing.</a:t>
            </a:r>
          </a:p>
        </p:txBody>
      </p:sp>
      <p:sp>
        <p:nvSpPr>
          <p:cNvPr id="37" name="TextBox 36">
            <a:extLst>
              <a:ext uri="{FF2B5EF4-FFF2-40B4-BE49-F238E27FC236}">
                <a16:creationId xmlns:a16="http://schemas.microsoft.com/office/drawing/2014/main" id="{2328A566-5622-4B64-9242-D892B0772AA0}"/>
              </a:ext>
            </a:extLst>
          </p:cNvPr>
          <p:cNvSpPr txBox="1"/>
          <p:nvPr/>
        </p:nvSpPr>
        <p:spPr>
          <a:xfrm>
            <a:off x="7929380" y="2082126"/>
            <a:ext cx="3451363" cy="507831"/>
          </a:xfrm>
          <a:prstGeom prst="rect">
            <a:avLst/>
          </a:prstGeom>
          <a:noFill/>
        </p:spPr>
        <p:txBody>
          <a:bodyPr wrap="square" rtlCol="0">
            <a:spAutoFit/>
          </a:bodyPr>
          <a:lstStyle/>
          <a:p>
            <a:r>
              <a:rPr lang="en-GB" sz="900" dirty="0"/>
              <a:t>Use this symbol for decision points. The symbol should correspond to a question and label the outgoing connector lines with the answer, e.g. ‘yes’ or ‘no’.</a:t>
            </a:r>
          </a:p>
        </p:txBody>
      </p:sp>
      <p:sp>
        <p:nvSpPr>
          <p:cNvPr id="48" name="Flowchart: Connector 47">
            <a:extLst>
              <a:ext uri="{FF2B5EF4-FFF2-40B4-BE49-F238E27FC236}">
                <a16:creationId xmlns:a16="http://schemas.microsoft.com/office/drawing/2014/main" id="{51C3234A-1178-44C4-960F-1DCB54D50B88}"/>
              </a:ext>
            </a:extLst>
          </p:cNvPr>
          <p:cNvSpPr>
            <a:spLocks noChangeAspect="1"/>
          </p:cNvSpPr>
          <p:nvPr/>
        </p:nvSpPr>
        <p:spPr>
          <a:xfrm>
            <a:off x="6920222" y="4002264"/>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1</a:t>
            </a:r>
          </a:p>
        </p:txBody>
      </p:sp>
      <p:sp>
        <p:nvSpPr>
          <p:cNvPr id="51" name="TextBox 50">
            <a:extLst>
              <a:ext uri="{FF2B5EF4-FFF2-40B4-BE49-F238E27FC236}">
                <a16:creationId xmlns:a16="http://schemas.microsoft.com/office/drawing/2014/main" id="{7CAA1963-B9E1-4AA0-9F13-A8B688C1B75E}"/>
              </a:ext>
            </a:extLst>
          </p:cNvPr>
          <p:cNvSpPr txBox="1"/>
          <p:nvPr/>
        </p:nvSpPr>
        <p:spPr>
          <a:xfrm>
            <a:off x="7896199" y="4029562"/>
            <a:ext cx="3451362" cy="369332"/>
          </a:xfrm>
          <a:prstGeom prst="rect">
            <a:avLst/>
          </a:prstGeom>
          <a:noFill/>
        </p:spPr>
        <p:txBody>
          <a:bodyPr wrap="square" rtlCol="0">
            <a:spAutoFit/>
          </a:bodyPr>
          <a:lstStyle/>
          <a:p>
            <a:r>
              <a:rPr lang="en-GB" sz="900" dirty="0"/>
              <a:t>Use this symbol to identify controls. Number each control and reference details in the control table.</a:t>
            </a:r>
          </a:p>
        </p:txBody>
      </p:sp>
      <p:cxnSp>
        <p:nvCxnSpPr>
          <p:cNvPr id="84" name="Connector: Elbow 83">
            <a:extLst>
              <a:ext uri="{FF2B5EF4-FFF2-40B4-BE49-F238E27FC236}">
                <a16:creationId xmlns:a16="http://schemas.microsoft.com/office/drawing/2014/main" id="{788DE96A-53B5-46F1-882C-2D6A418FC982}"/>
              </a:ext>
            </a:extLst>
          </p:cNvPr>
          <p:cNvCxnSpPr>
            <a:cxnSpLocks/>
          </p:cNvCxnSpPr>
          <p:nvPr/>
        </p:nvCxnSpPr>
        <p:spPr>
          <a:xfrm rot="16200000" flipH="1">
            <a:off x="1519096" y="4800240"/>
            <a:ext cx="501621" cy="249482"/>
          </a:xfrm>
          <a:prstGeom prst="bentConnector3">
            <a:avLst>
              <a:gd name="adj1" fmla="val 50000"/>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3" name="Parallelogram 92">
            <a:extLst>
              <a:ext uri="{FF2B5EF4-FFF2-40B4-BE49-F238E27FC236}">
                <a16:creationId xmlns:a16="http://schemas.microsoft.com/office/drawing/2014/main" id="{7CB420E9-6254-4A36-AD3D-B2164A42057C}"/>
              </a:ext>
            </a:extLst>
          </p:cNvPr>
          <p:cNvSpPr>
            <a:spLocks noChangeAspect="1"/>
          </p:cNvSpPr>
          <p:nvPr/>
        </p:nvSpPr>
        <p:spPr>
          <a:xfrm>
            <a:off x="6637941" y="2989334"/>
            <a:ext cx="1056386" cy="615208"/>
          </a:xfrm>
          <a:prstGeom prst="parallelogram">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Input/</a:t>
            </a:r>
          </a:p>
          <a:p>
            <a:pPr algn="ctr"/>
            <a:r>
              <a:rPr lang="en-GB" sz="900" dirty="0"/>
              <a:t>Output</a:t>
            </a:r>
          </a:p>
        </p:txBody>
      </p:sp>
      <p:sp>
        <p:nvSpPr>
          <p:cNvPr id="132" name="TextBox 131">
            <a:extLst>
              <a:ext uri="{FF2B5EF4-FFF2-40B4-BE49-F238E27FC236}">
                <a16:creationId xmlns:a16="http://schemas.microsoft.com/office/drawing/2014/main" id="{667713AE-B1F4-4BB1-8C82-87D1AFF49EF6}"/>
              </a:ext>
            </a:extLst>
          </p:cNvPr>
          <p:cNvSpPr txBox="1"/>
          <p:nvPr/>
        </p:nvSpPr>
        <p:spPr>
          <a:xfrm>
            <a:off x="7910107" y="3106716"/>
            <a:ext cx="3451363" cy="369332"/>
          </a:xfrm>
          <a:prstGeom prst="rect">
            <a:avLst/>
          </a:prstGeom>
          <a:noFill/>
        </p:spPr>
        <p:txBody>
          <a:bodyPr wrap="square" rtlCol="0">
            <a:spAutoFit/>
          </a:bodyPr>
          <a:lstStyle/>
          <a:p>
            <a:r>
              <a:rPr lang="en-GB" sz="900" dirty="0"/>
              <a:t>Use this symbol for inputs or outputs such as data, information, report or communication.</a:t>
            </a:r>
          </a:p>
        </p:txBody>
      </p:sp>
      <p:sp>
        <p:nvSpPr>
          <p:cNvPr id="11" name="Flowchart: Merge 10">
            <a:extLst>
              <a:ext uri="{FF2B5EF4-FFF2-40B4-BE49-F238E27FC236}">
                <a16:creationId xmlns:a16="http://schemas.microsoft.com/office/drawing/2014/main" id="{4BE258A2-6D34-49B8-8269-203BD0C7CF60}"/>
              </a:ext>
            </a:extLst>
          </p:cNvPr>
          <p:cNvSpPr>
            <a:spLocks noChangeAspect="1"/>
          </p:cNvSpPr>
          <p:nvPr/>
        </p:nvSpPr>
        <p:spPr>
          <a:xfrm>
            <a:off x="6949097" y="4868096"/>
            <a:ext cx="336664" cy="336664"/>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t>A</a:t>
            </a:r>
            <a:endParaRPr lang="en-GB" sz="1350" dirty="0"/>
          </a:p>
        </p:txBody>
      </p:sp>
      <p:sp>
        <p:nvSpPr>
          <p:cNvPr id="52" name="TextBox 51">
            <a:extLst>
              <a:ext uri="{FF2B5EF4-FFF2-40B4-BE49-F238E27FC236}">
                <a16:creationId xmlns:a16="http://schemas.microsoft.com/office/drawing/2014/main" id="{D76E6261-5B5F-49CD-A0BF-F7EBB85602B7}"/>
              </a:ext>
            </a:extLst>
          </p:cNvPr>
          <p:cNvSpPr txBox="1"/>
          <p:nvPr/>
        </p:nvSpPr>
        <p:spPr>
          <a:xfrm>
            <a:off x="7889902" y="4811523"/>
            <a:ext cx="3431735" cy="1061829"/>
          </a:xfrm>
          <a:prstGeom prst="rect">
            <a:avLst/>
          </a:prstGeom>
          <a:noFill/>
        </p:spPr>
        <p:txBody>
          <a:bodyPr wrap="square" rtlCol="0">
            <a:spAutoFit/>
          </a:bodyPr>
          <a:lstStyle/>
          <a:p>
            <a:r>
              <a:rPr lang="en-GB" sz="900" dirty="0"/>
              <a:t>Use this red flag to indicate a part of the process that may be enabling fraud. Number each vulnerability and reference in the vulnerabilities table.</a:t>
            </a:r>
          </a:p>
          <a:p>
            <a:endParaRPr lang="en-GB" sz="900" dirty="0"/>
          </a:p>
          <a:p>
            <a:r>
              <a:rPr lang="en-GB" sz="900" dirty="0"/>
              <a:t>This might be where the process is susceptible to the actions of fraudsters (see below) or where something might contribute to fraud elsewhere in the process, e.g. insufficient data collection. </a:t>
            </a:r>
          </a:p>
        </p:txBody>
      </p:sp>
      <p:pic>
        <p:nvPicPr>
          <p:cNvPr id="61" name="Picture 60">
            <a:extLst>
              <a:ext uri="{FF2B5EF4-FFF2-40B4-BE49-F238E27FC236}">
                <a16:creationId xmlns:a16="http://schemas.microsoft.com/office/drawing/2014/main" id="{8C6D2C32-7D6B-4FD6-B7BB-EF83AD9663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8746" y="6518432"/>
            <a:ext cx="802054" cy="904904"/>
          </a:xfrm>
          <a:prstGeom prst="rect">
            <a:avLst/>
          </a:prstGeom>
          <a:effectLst>
            <a:outerShdw blurRad="50800" dist="38100" dir="2700000" algn="tl" rotWithShape="0">
              <a:prstClr val="black">
                <a:alpha val="40000"/>
              </a:prstClr>
            </a:outerShdw>
          </a:effectLst>
        </p:spPr>
      </p:pic>
      <p:pic>
        <p:nvPicPr>
          <p:cNvPr id="62" name="Picture 61">
            <a:extLst>
              <a:ext uri="{FF2B5EF4-FFF2-40B4-BE49-F238E27FC236}">
                <a16:creationId xmlns:a16="http://schemas.microsoft.com/office/drawing/2014/main" id="{E94FBB94-2BC6-44EF-8C12-92923D40D8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6090" y="6523480"/>
            <a:ext cx="802054" cy="904904"/>
          </a:xfrm>
          <a:prstGeom prst="rect">
            <a:avLst/>
          </a:prstGeom>
          <a:effectLst>
            <a:outerShdw blurRad="50800" dist="38100" dir="2700000" algn="tl" rotWithShape="0">
              <a:prstClr val="black">
                <a:alpha val="40000"/>
              </a:prstClr>
            </a:outerShdw>
          </a:effectLst>
        </p:spPr>
      </p:pic>
      <p:pic>
        <p:nvPicPr>
          <p:cNvPr id="63" name="Picture 62">
            <a:extLst>
              <a:ext uri="{FF2B5EF4-FFF2-40B4-BE49-F238E27FC236}">
                <a16:creationId xmlns:a16="http://schemas.microsoft.com/office/drawing/2014/main" id="{FC9C80F9-8EF3-4B2C-AE2E-0D257D338F5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641" y="6518432"/>
            <a:ext cx="802054" cy="904904"/>
          </a:xfrm>
          <a:prstGeom prst="rect">
            <a:avLst/>
          </a:prstGeom>
          <a:effectLst>
            <a:outerShdw blurRad="50800" dist="38100" dir="2700000" algn="tl" rotWithShape="0">
              <a:prstClr val="black">
                <a:alpha val="40000"/>
              </a:prstClr>
            </a:outerShdw>
          </a:effectLst>
        </p:spPr>
      </p:pic>
      <p:pic>
        <p:nvPicPr>
          <p:cNvPr id="64" name="Picture 63">
            <a:extLst>
              <a:ext uri="{FF2B5EF4-FFF2-40B4-BE49-F238E27FC236}">
                <a16:creationId xmlns:a16="http://schemas.microsoft.com/office/drawing/2014/main" id="{966C815A-642F-404B-AFC3-868788CEA9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09191" y="6518432"/>
            <a:ext cx="802054" cy="904904"/>
          </a:xfrm>
          <a:prstGeom prst="rect">
            <a:avLst/>
          </a:prstGeom>
          <a:effectLst>
            <a:outerShdw blurRad="50800" dist="38100" dir="2700000" algn="tl" rotWithShape="0">
              <a:prstClr val="black">
                <a:alpha val="40000"/>
              </a:prstClr>
            </a:outerShdw>
          </a:effectLst>
        </p:spPr>
      </p:pic>
      <p:pic>
        <p:nvPicPr>
          <p:cNvPr id="65" name="Picture 64">
            <a:extLst>
              <a:ext uri="{FF2B5EF4-FFF2-40B4-BE49-F238E27FC236}">
                <a16:creationId xmlns:a16="http://schemas.microsoft.com/office/drawing/2014/main" id="{21F8C981-2825-4359-A7F4-E05943A3AE3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49487" y="6518432"/>
            <a:ext cx="802054" cy="904904"/>
          </a:xfrm>
          <a:prstGeom prst="rect">
            <a:avLst/>
          </a:prstGeom>
          <a:effectLst>
            <a:outerShdw blurRad="50800" dist="38100" dir="2700000" algn="tl" rotWithShape="0">
              <a:prstClr val="black">
                <a:alpha val="40000"/>
              </a:prstClr>
            </a:outerShdw>
          </a:effectLst>
        </p:spPr>
      </p:pic>
      <p:pic>
        <p:nvPicPr>
          <p:cNvPr id="66" name="Picture 65">
            <a:extLst>
              <a:ext uri="{FF2B5EF4-FFF2-40B4-BE49-F238E27FC236}">
                <a16:creationId xmlns:a16="http://schemas.microsoft.com/office/drawing/2014/main" id="{1AD1ADCB-9F4E-4E80-8E7E-B92805BB6A6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91225" y="6518432"/>
            <a:ext cx="802054" cy="904904"/>
          </a:xfrm>
          <a:prstGeom prst="rect">
            <a:avLst/>
          </a:prstGeom>
          <a:effectLst>
            <a:outerShdw blurRad="50800" dist="38100" dir="2700000" algn="tl" rotWithShape="0">
              <a:prstClr val="black">
                <a:alpha val="40000"/>
              </a:prstClr>
            </a:outerShdw>
          </a:effectLst>
        </p:spPr>
      </p:pic>
      <p:pic>
        <p:nvPicPr>
          <p:cNvPr id="67" name="Picture 66">
            <a:extLst>
              <a:ext uri="{FF2B5EF4-FFF2-40B4-BE49-F238E27FC236}">
                <a16:creationId xmlns:a16="http://schemas.microsoft.com/office/drawing/2014/main" id="{1898110F-4E43-4572-8B8A-FF2AD3ABFC0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330080" y="6526926"/>
            <a:ext cx="802054" cy="904904"/>
          </a:xfrm>
          <a:prstGeom prst="rect">
            <a:avLst/>
          </a:prstGeom>
          <a:effectLst>
            <a:outerShdw blurRad="50800" dist="38100" dir="2700000" algn="tl" rotWithShape="0">
              <a:prstClr val="black">
                <a:alpha val="40000"/>
              </a:prstClr>
            </a:outerShdw>
          </a:effectLst>
        </p:spPr>
      </p:pic>
      <p:pic>
        <p:nvPicPr>
          <p:cNvPr id="68" name="Picture 67">
            <a:extLst>
              <a:ext uri="{FF2B5EF4-FFF2-40B4-BE49-F238E27FC236}">
                <a16:creationId xmlns:a16="http://schemas.microsoft.com/office/drawing/2014/main" id="{A29F9AC5-2E65-4ED4-A09E-7EC46C3D368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68071" y="6526926"/>
            <a:ext cx="802054" cy="904904"/>
          </a:xfrm>
          <a:prstGeom prst="rect">
            <a:avLst/>
          </a:prstGeom>
          <a:effectLst>
            <a:outerShdw blurRad="50800" dist="38100" dir="2700000" algn="tl" rotWithShape="0">
              <a:prstClr val="black">
                <a:alpha val="40000"/>
              </a:prstClr>
            </a:outerShdw>
          </a:effectLst>
        </p:spPr>
      </p:pic>
      <p:sp>
        <p:nvSpPr>
          <p:cNvPr id="69" name="TextBox 68">
            <a:extLst>
              <a:ext uri="{FF2B5EF4-FFF2-40B4-BE49-F238E27FC236}">
                <a16:creationId xmlns:a16="http://schemas.microsoft.com/office/drawing/2014/main" id="{02B1EEE4-01C8-4D4F-951B-4E7C518F5D23}"/>
              </a:ext>
            </a:extLst>
          </p:cNvPr>
          <p:cNvSpPr txBox="1"/>
          <p:nvPr/>
        </p:nvSpPr>
        <p:spPr>
          <a:xfrm>
            <a:off x="3893039" y="6272694"/>
            <a:ext cx="4982101" cy="230832"/>
          </a:xfrm>
          <a:prstGeom prst="rect">
            <a:avLst/>
          </a:prstGeom>
          <a:noFill/>
        </p:spPr>
        <p:txBody>
          <a:bodyPr wrap="square" rtlCol="0">
            <a:spAutoFit/>
          </a:bodyPr>
          <a:lstStyle/>
          <a:p>
            <a:r>
              <a:rPr lang="en-GB" sz="900" dirty="0"/>
              <a:t>Use fraudster personas to identify how steps may be susceptible to the common actions fraudsters use </a:t>
            </a:r>
          </a:p>
        </p:txBody>
      </p:sp>
      <p:sp>
        <p:nvSpPr>
          <p:cNvPr id="38" name="Arrow: Pentagon 37">
            <a:extLst>
              <a:ext uri="{FF2B5EF4-FFF2-40B4-BE49-F238E27FC236}">
                <a16:creationId xmlns:a16="http://schemas.microsoft.com/office/drawing/2014/main" id="{5317B453-89B0-4FA5-AADA-86A03E072F32}"/>
              </a:ext>
            </a:extLst>
          </p:cNvPr>
          <p:cNvSpPr/>
          <p:nvPr/>
        </p:nvSpPr>
        <p:spPr>
          <a:xfrm>
            <a:off x="1206181" y="1972147"/>
            <a:ext cx="1745330" cy="157414"/>
          </a:xfrm>
          <a:prstGeom prst="homePlat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a:t>
            </a:r>
            <a:r>
              <a:rPr lang="en-GB" sz="1050" dirty="0"/>
              <a:t>Phase 1</a:t>
            </a:r>
            <a:endParaRPr lang="en-GB" sz="1350" dirty="0"/>
          </a:p>
        </p:txBody>
      </p:sp>
      <p:sp>
        <p:nvSpPr>
          <p:cNvPr id="39" name="Arrow: Chevron 38">
            <a:extLst>
              <a:ext uri="{FF2B5EF4-FFF2-40B4-BE49-F238E27FC236}">
                <a16:creationId xmlns:a16="http://schemas.microsoft.com/office/drawing/2014/main" id="{9880A3A4-2A45-4637-9909-289156D28AA0}"/>
              </a:ext>
            </a:extLst>
          </p:cNvPr>
          <p:cNvSpPr/>
          <p:nvPr/>
        </p:nvSpPr>
        <p:spPr>
          <a:xfrm>
            <a:off x="3018901" y="1972147"/>
            <a:ext cx="1745330" cy="157414"/>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a:t>
            </a:r>
            <a:r>
              <a:rPr lang="en-GB" sz="1050" dirty="0"/>
              <a:t>Phase 2</a:t>
            </a:r>
            <a:endParaRPr lang="en-GB" sz="1350" dirty="0"/>
          </a:p>
        </p:txBody>
      </p:sp>
      <p:sp>
        <p:nvSpPr>
          <p:cNvPr id="40" name="TextBox 39">
            <a:extLst>
              <a:ext uri="{FF2B5EF4-FFF2-40B4-BE49-F238E27FC236}">
                <a16:creationId xmlns:a16="http://schemas.microsoft.com/office/drawing/2014/main" id="{05F7891B-ECBF-4906-B6F0-7274315FC248}"/>
              </a:ext>
            </a:extLst>
          </p:cNvPr>
          <p:cNvSpPr txBox="1"/>
          <p:nvPr/>
        </p:nvSpPr>
        <p:spPr>
          <a:xfrm>
            <a:off x="1151766" y="2173066"/>
            <a:ext cx="4483700" cy="369332"/>
          </a:xfrm>
          <a:prstGeom prst="rect">
            <a:avLst/>
          </a:prstGeom>
          <a:noFill/>
        </p:spPr>
        <p:txBody>
          <a:bodyPr wrap="square" rtlCol="0">
            <a:spAutoFit/>
          </a:bodyPr>
          <a:lstStyle/>
          <a:p>
            <a:r>
              <a:rPr lang="en-GB" sz="900" dirty="0"/>
              <a:t>The arrows above the process represent the different phases. Label each phase. The arrows can be adjusted as needed.</a:t>
            </a:r>
          </a:p>
        </p:txBody>
      </p:sp>
      <p:sp>
        <p:nvSpPr>
          <p:cNvPr id="42" name="Rectangle 41">
            <a:extLst>
              <a:ext uri="{FF2B5EF4-FFF2-40B4-BE49-F238E27FC236}">
                <a16:creationId xmlns:a16="http://schemas.microsoft.com/office/drawing/2014/main" id="{148A7A53-6F64-47F0-AF7F-BC40E200E7EB}"/>
              </a:ext>
            </a:extLst>
          </p:cNvPr>
          <p:cNvSpPr/>
          <p:nvPr/>
        </p:nvSpPr>
        <p:spPr>
          <a:xfrm>
            <a:off x="1514202" y="2702200"/>
            <a:ext cx="246496" cy="914951"/>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900" b="1" cap="all" dirty="0"/>
              <a:t>Swim lane 2</a:t>
            </a:r>
          </a:p>
        </p:txBody>
      </p:sp>
      <p:sp>
        <p:nvSpPr>
          <p:cNvPr id="57" name="TextBox 56">
            <a:extLst>
              <a:ext uri="{FF2B5EF4-FFF2-40B4-BE49-F238E27FC236}">
                <a16:creationId xmlns:a16="http://schemas.microsoft.com/office/drawing/2014/main" id="{D779F11F-0C11-4B5B-BA8E-E8340A3A3F73}"/>
              </a:ext>
            </a:extLst>
          </p:cNvPr>
          <p:cNvSpPr txBox="1"/>
          <p:nvPr/>
        </p:nvSpPr>
        <p:spPr>
          <a:xfrm>
            <a:off x="2327202" y="2933365"/>
            <a:ext cx="3411058" cy="369332"/>
          </a:xfrm>
          <a:prstGeom prst="rect">
            <a:avLst/>
          </a:prstGeom>
          <a:noFill/>
        </p:spPr>
        <p:txBody>
          <a:bodyPr wrap="square" rtlCol="0">
            <a:spAutoFit/>
          </a:bodyPr>
          <a:lstStyle/>
          <a:p>
            <a:r>
              <a:rPr lang="en-GB" sz="900" dirty="0"/>
              <a:t>Use swim lanes to differentiate the tasks/activities for each actor, e.g. different business units, applicants, third parties etc.</a:t>
            </a:r>
          </a:p>
        </p:txBody>
      </p:sp>
      <p:cxnSp>
        <p:nvCxnSpPr>
          <p:cNvPr id="58" name="Straight Arrow Connector 57">
            <a:extLst>
              <a:ext uri="{FF2B5EF4-FFF2-40B4-BE49-F238E27FC236}">
                <a16:creationId xmlns:a16="http://schemas.microsoft.com/office/drawing/2014/main" id="{47CEA8CA-7C5B-4ABC-8CCA-1E2BD4C5878D}"/>
              </a:ext>
            </a:extLst>
          </p:cNvPr>
          <p:cNvCxnSpPr>
            <a:cxnSpLocks/>
            <a:stCxn id="25" idx="2"/>
          </p:cNvCxnSpPr>
          <p:nvPr/>
        </p:nvCxnSpPr>
        <p:spPr>
          <a:xfrm>
            <a:off x="7166133" y="2428375"/>
            <a:ext cx="0" cy="272785"/>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70B94539-B001-4738-847D-FAB4C6E16138}"/>
              </a:ext>
            </a:extLst>
          </p:cNvPr>
          <p:cNvCxnSpPr>
            <a:cxnSpLocks/>
            <a:stCxn id="25" idx="3"/>
          </p:cNvCxnSpPr>
          <p:nvPr/>
        </p:nvCxnSpPr>
        <p:spPr>
          <a:xfrm>
            <a:off x="7334189" y="2255250"/>
            <a:ext cx="274336" cy="0"/>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99959C8E-3856-49EA-9B83-1524E5DA8501}"/>
              </a:ext>
            </a:extLst>
          </p:cNvPr>
          <p:cNvCxnSpPr>
            <a:cxnSpLocks/>
            <a:endCxn id="25" idx="1"/>
          </p:cNvCxnSpPr>
          <p:nvPr/>
        </p:nvCxnSpPr>
        <p:spPr>
          <a:xfrm>
            <a:off x="6709364" y="2255250"/>
            <a:ext cx="288713" cy="0"/>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2" name="TextBox 71">
            <a:extLst>
              <a:ext uri="{FF2B5EF4-FFF2-40B4-BE49-F238E27FC236}">
                <a16:creationId xmlns:a16="http://schemas.microsoft.com/office/drawing/2014/main" id="{FDD33C86-FA1E-48A0-AAEB-D094DC2C2FD7}"/>
              </a:ext>
            </a:extLst>
          </p:cNvPr>
          <p:cNvSpPr txBox="1"/>
          <p:nvPr/>
        </p:nvSpPr>
        <p:spPr>
          <a:xfrm>
            <a:off x="7279458" y="2017754"/>
            <a:ext cx="536593" cy="230832"/>
          </a:xfrm>
          <a:prstGeom prst="rect">
            <a:avLst/>
          </a:prstGeom>
          <a:noFill/>
        </p:spPr>
        <p:txBody>
          <a:bodyPr wrap="square" rtlCol="0">
            <a:spAutoFit/>
          </a:bodyPr>
          <a:lstStyle/>
          <a:p>
            <a:r>
              <a:rPr lang="en-GB" sz="900" dirty="0"/>
              <a:t>Yes</a:t>
            </a:r>
          </a:p>
        </p:txBody>
      </p:sp>
      <p:sp>
        <p:nvSpPr>
          <p:cNvPr id="73" name="TextBox 72">
            <a:extLst>
              <a:ext uri="{FF2B5EF4-FFF2-40B4-BE49-F238E27FC236}">
                <a16:creationId xmlns:a16="http://schemas.microsoft.com/office/drawing/2014/main" id="{BB4CCF91-3DE0-4E9D-B868-46AB77025A11}"/>
              </a:ext>
            </a:extLst>
          </p:cNvPr>
          <p:cNvSpPr txBox="1"/>
          <p:nvPr/>
        </p:nvSpPr>
        <p:spPr>
          <a:xfrm>
            <a:off x="7157734" y="2459196"/>
            <a:ext cx="536593" cy="230832"/>
          </a:xfrm>
          <a:prstGeom prst="rect">
            <a:avLst/>
          </a:prstGeom>
          <a:noFill/>
        </p:spPr>
        <p:txBody>
          <a:bodyPr wrap="square" rtlCol="0">
            <a:spAutoFit/>
          </a:bodyPr>
          <a:lstStyle/>
          <a:p>
            <a:r>
              <a:rPr lang="en-GB" sz="900" dirty="0"/>
              <a:t>No</a:t>
            </a:r>
          </a:p>
        </p:txBody>
      </p:sp>
      <p:sp>
        <p:nvSpPr>
          <p:cNvPr id="74" name="TextBox 73">
            <a:extLst>
              <a:ext uri="{FF2B5EF4-FFF2-40B4-BE49-F238E27FC236}">
                <a16:creationId xmlns:a16="http://schemas.microsoft.com/office/drawing/2014/main" id="{4B79350B-66E7-461F-BC5C-D014C247B847}"/>
              </a:ext>
            </a:extLst>
          </p:cNvPr>
          <p:cNvSpPr txBox="1"/>
          <p:nvPr/>
        </p:nvSpPr>
        <p:spPr>
          <a:xfrm>
            <a:off x="5311742" y="7487913"/>
            <a:ext cx="2684846" cy="230832"/>
          </a:xfrm>
          <a:prstGeom prst="rect">
            <a:avLst/>
          </a:prstGeom>
          <a:noFill/>
        </p:spPr>
        <p:txBody>
          <a:bodyPr wrap="square" rtlCol="0">
            <a:spAutoFit/>
          </a:bodyPr>
          <a:lstStyle/>
          <a:p>
            <a:r>
              <a:rPr lang="en-GB" sz="900" dirty="0"/>
              <a:t>Use Actor/Action/Outcome to describe risks</a:t>
            </a:r>
          </a:p>
        </p:txBody>
      </p:sp>
      <p:pic>
        <p:nvPicPr>
          <p:cNvPr id="44" name="image3.png">
            <a:extLst>
              <a:ext uri="{FF2B5EF4-FFF2-40B4-BE49-F238E27FC236}">
                <a16:creationId xmlns:a16="http://schemas.microsoft.com/office/drawing/2014/main" id="{6E70C20E-F256-4C57-A116-0DFDAD2C2C37}"/>
              </a:ext>
            </a:extLst>
          </p:cNvPr>
          <p:cNvPicPr/>
          <p:nvPr/>
        </p:nvPicPr>
        <p:blipFill>
          <a:blip r:embed="rId10"/>
          <a:srcRect/>
          <a:stretch>
            <a:fillRect/>
          </a:stretch>
        </p:blipFill>
        <p:spPr>
          <a:xfrm>
            <a:off x="607495" y="158832"/>
            <a:ext cx="946150" cy="508635"/>
          </a:xfrm>
          <a:prstGeom prst="rect">
            <a:avLst/>
          </a:prstGeom>
          <a:ln/>
        </p:spPr>
      </p:pic>
      <p:pic>
        <p:nvPicPr>
          <p:cNvPr id="45" name="image1.png">
            <a:extLst>
              <a:ext uri="{FF2B5EF4-FFF2-40B4-BE49-F238E27FC236}">
                <a16:creationId xmlns:a16="http://schemas.microsoft.com/office/drawing/2014/main" id="{E864DA78-6A09-409C-AF1D-101379C29132}"/>
              </a:ext>
            </a:extLst>
          </p:cNvPr>
          <p:cNvPicPr/>
          <p:nvPr/>
        </p:nvPicPr>
        <p:blipFill>
          <a:blip r:embed="rId11"/>
          <a:srcRect/>
          <a:stretch>
            <a:fillRect/>
          </a:stretch>
        </p:blipFill>
        <p:spPr>
          <a:xfrm>
            <a:off x="1726365" y="351237"/>
            <a:ext cx="755015" cy="287655"/>
          </a:xfrm>
          <a:prstGeom prst="rect">
            <a:avLst/>
          </a:prstGeom>
          <a:ln/>
        </p:spPr>
      </p:pic>
      <p:pic>
        <p:nvPicPr>
          <p:cNvPr id="46" name="image4.png">
            <a:extLst>
              <a:ext uri="{FF2B5EF4-FFF2-40B4-BE49-F238E27FC236}">
                <a16:creationId xmlns:a16="http://schemas.microsoft.com/office/drawing/2014/main" id="{EA75E00A-1E59-4819-A62F-09F898F10E1A}"/>
              </a:ext>
            </a:extLst>
          </p:cNvPr>
          <p:cNvPicPr/>
          <p:nvPr/>
        </p:nvPicPr>
        <p:blipFill>
          <a:blip r:embed="rId12"/>
          <a:srcRect/>
          <a:stretch>
            <a:fillRect/>
          </a:stretch>
        </p:blipFill>
        <p:spPr>
          <a:xfrm>
            <a:off x="2589965" y="333457"/>
            <a:ext cx="708025" cy="323850"/>
          </a:xfrm>
          <a:prstGeom prst="rect">
            <a:avLst/>
          </a:prstGeom>
          <a:ln/>
        </p:spPr>
      </p:pic>
      <p:pic>
        <p:nvPicPr>
          <p:cNvPr id="47" name="Graphic 11">
            <a:extLst>
              <a:ext uri="{FF2B5EF4-FFF2-40B4-BE49-F238E27FC236}">
                <a16:creationId xmlns:a16="http://schemas.microsoft.com/office/drawing/2014/main" id="{D77A3F75-81AA-497D-AFDC-3C3540E0411E}"/>
              </a:ext>
            </a:extLst>
          </p:cNvPr>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D96B0278-BF39-4797-BDCA-F0C4050EF97A}"/>
              </a:ext>
            </a:extLst>
          </p:cNvPr>
          <p:cNvSpPr>
            <a:spLocks noGrp="1"/>
          </p:cNvSpPr>
          <p:nvPr>
            <p:ph type="sldNum" sz="quarter" idx="12"/>
          </p:nvPr>
        </p:nvSpPr>
        <p:spPr>
          <a:xfrm>
            <a:off x="9041130" y="8898892"/>
            <a:ext cx="2880360" cy="511175"/>
          </a:xfrm>
        </p:spPr>
        <p:txBody>
          <a:bodyPr vert="horz" lIns="91440" tIns="45720" rIns="91440" bIns="45720" rtlCol="0" anchor="ctr"/>
          <a:lstStyle/>
          <a:p>
            <a:fld id="{3BFED6E9-92FB-45E9-9F30-A24D3F0EA740}" type="slidenum">
              <a:rPr lang="en-GB" sz="1200" b="1">
                <a:solidFill>
                  <a:schemeClr val="tx1"/>
                </a:solidFill>
              </a:rPr>
              <a:pPr/>
              <a:t>3</a:t>
            </a:fld>
            <a:endParaRPr lang="en-GB" sz="1200" b="1" dirty="0">
              <a:solidFill>
                <a:schemeClr val="tx1"/>
              </a:solidFill>
            </a:endParaRPr>
          </a:p>
        </p:txBody>
      </p:sp>
      <p:sp>
        <p:nvSpPr>
          <p:cNvPr id="49" name="TextBox 48">
            <a:extLst>
              <a:ext uri="{FF2B5EF4-FFF2-40B4-BE49-F238E27FC236}">
                <a16:creationId xmlns:a16="http://schemas.microsoft.com/office/drawing/2014/main" id="{C829E352-8610-469D-8BE4-C8F12896D8B3}"/>
              </a:ext>
            </a:extLst>
          </p:cNvPr>
          <p:cNvSpPr txBox="1"/>
          <p:nvPr/>
        </p:nvSpPr>
        <p:spPr>
          <a:xfrm>
            <a:off x="8308536" y="9018116"/>
            <a:ext cx="3372270" cy="276999"/>
          </a:xfrm>
          <a:prstGeom prst="rect">
            <a:avLst/>
          </a:prstGeom>
          <a:noFill/>
        </p:spPr>
        <p:txBody>
          <a:bodyPr wrap="none" rtlCol="0">
            <a:spAutoFit/>
          </a:bodyPr>
          <a:lstStyle/>
          <a:p>
            <a:r>
              <a:rPr lang="en-GB" sz="1200" b="1" dirty="0"/>
              <a:t>Business Processing Mapping Guide and Template</a:t>
            </a:r>
          </a:p>
        </p:txBody>
      </p:sp>
      <p:sp>
        <p:nvSpPr>
          <p:cNvPr id="50" name="TextBox 49">
            <a:extLst>
              <a:ext uri="{FF2B5EF4-FFF2-40B4-BE49-F238E27FC236}">
                <a16:creationId xmlns:a16="http://schemas.microsoft.com/office/drawing/2014/main" id="{33D4B651-8214-405E-BA6D-FB039469F5AF}"/>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2" name="Flowchart: Document 1">
            <a:extLst>
              <a:ext uri="{FF2B5EF4-FFF2-40B4-BE49-F238E27FC236}">
                <a16:creationId xmlns:a16="http://schemas.microsoft.com/office/drawing/2014/main" id="{4A2942E0-CF5E-4E97-A835-9C4E894FA6C4}"/>
              </a:ext>
            </a:extLst>
          </p:cNvPr>
          <p:cNvSpPr/>
          <p:nvPr/>
        </p:nvSpPr>
        <p:spPr>
          <a:xfrm>
            <a:off x="1418034" y="7919919"/>
            <a:ext cx="393767" cy="276999"/>
          </a:xfrm>
          <a:prstGeom prst="flowChartDocumen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a:solidFill>
                <a:schemeClr val="dk1"/>
              </a:solidFill>
            </a:endParaRPr>
          </a:p>
        </p:txBody>
      </p:sp>
      <p:sp>
        <p:nvSpPr>
          <p:cNvPr id="3" name="Flowchart: Multidocument 2">
            <a:extLst>
              <a:ext uri="{FF2B5EF4-FFF2-40B4-BE49-F238E27FC236}">
                <a16:creationId xmlns:a16="http://schemas.microsoft.com/office/drawing/2014/main" id="{1BAE1088-88F6-48FB-92C8-087A646095FB}"/>
              </a:ext>
            </a:extLst>
          </p:cNvPr>
          <p:cNvSpPr/>
          <p:nvPr/>
        </p:nvSpPr>
        <p:spPr>
          <a:xfrm>
            <a:off x="1597423" y="8448859"/>
            <a:ext cx="451734" cy="326954"/>
          </a:xfrm>
          <a:prstGeom prst="flowChartMultidocumen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a:solidFill>
                <a:schemeClr val="dk1"/>
              </a:solidFill>
            </a:endParaRPr>
          </a:p>
        </p:txBody>
      </p:sp>
      <p:sp>
        <p:nvSpPr>
          <p:cNvPr id="5" name="Flowchart: Magnetic Disk 4">
            <a:extLst>
              <a:ext uri="{FF2B5EF4-FFF2-40B4-BE49-F238E27FC236}">
                <a16:creationId xmlns:a16="http://schemas.microsoft.com/office/drawing/2014/main" id="{6ABEA14B-CA5B-45A9-8F45-5648E630BB57}"/>
              </a:ext>
            </a:extLst>
          </p:cNvPr>
          <p:cNvSpPr/>
          <p:nvPr/>
        </p:nvSpPr>
        <p:spPr>
          <a:xfrm>
            <a:off x="1065479" y="8256657"/>
            <a:ext cx="446461" cy="300082"/>
          </a:xfrm>
          <a:prstGeom prst="flowChartMagneticDisk">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a:solidFill>
                <a:schemeClr val="dk1"/>
              </a:solidFill>
            </a:endParaRPr>
          </a:p>
        </p:txBody>
      </p:sp>
      <p:sp>
        <p:nvSpPr>
          <p:cNvPr id="9" name="Flowchart: Manual Input 8">
            <a:extLst>
              <a:ext uri="{FF2B5EF4-FFF2-40B4-BE49-F238E27FC236}">
                <a16:creationId xmlns:a16="http://schemas.microsoft.com/office/drawing/2014/main" id="{96F46598-E1B7-4578-A095-DB31979F53F1}"/>
              </a:ext>
            </a:extLst>
          </p:cNvPr>
          <p:cNvSpPr/>
          <p:nvPr/>
        </p:nvSpPr>
        <p:spPr>
          <a:xfrm>
            <a:off x="1904449" y="7895167"/>
            <a:ext cx="446461" cy="300082"/>
          </a:xfrm>
          <a:prstGeom prst="flowChartManualInpu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a:solidFill>
                <a:schemeClr val="dk1"/>
              </a:solidFill>
            </a:endParaRPr>
          </a:p>
        </p:txBody>
      </p:sp>
      <p:sp>
        <p:nvSpPr>
          <p:cNvPr id="10" name="Flowchart: Predefined Process 9">
            <a:extLst>
              <a:ext uri="{FF2B5EF4-FFF2-40B4-BE49-F238E27FC236}">
                <a16:creationId xmlns:a16="http://schemas.microsoft.com/office/drawing/2014/main" id="{0CD2A664-39B0-482B-9A57-7CB98EFBDEBE}"/>
              </a:ext>
            </a:extLst>
          </p:cNvPr>
          <p:cNvSpPr/>
          <p:nvPr/>
        </p:nvSpPr>
        <p:spPr>
          <a:xfrm>
            <a:off x="2125722" y="8302048"/>
            <a:ext cx="451734" cy="254691"/>
          </a:xfrm>
          <a:prstGeom prst="flowChartPredefined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a:solidFill>
                <a:schemeClr val="dk1"/>
              </a:solidFill>
            </a:endParaRPr>
          </a:p>
        </p:txBody>
      </p:sp>
      <p:sp>
        <p:nvSpPr>
          <p:cNvPr id="53" name="TextBox 52">
            <a:extLst>
              <a:ext uri="{FF2B5EF4-FFF2-40B4-BE49-F238E27FC236}">
                <a16:creationId xmlns:a16="http://schemas.microsoft.com/office/drawing/2014/main" id="{5EEFC502-61E8-41F2-A62C-67DC4B9A9B5E}"/>
              </a:ext>
            </a:extLst>
          </p:cNvPr>
          <p:cNvSpPr txBox="1"/>
          <p:nvPr/>
        </p:nvSpPr>
        <p:spPr>
          <a:xfrm>
            <a:off x="2698746" y="7889208"/>
            <a:ext cx="3111931" cy="923330"/>
          </a:xfrm>
          <a:prstGeom prst="rect">
            <a:avLst/>
          </a:prstGeom>
          <a:noFill/>
        </p:spPr>
        <p:txBody>
          <a:bodyPr wrap="square" rtlCol="0">
            <a:spAutoFit/>
          </a:bodyPr>
          <a:lstStyle/>
          <a:p>
            <a:r>
              <a:rPr lang="en-GB" sz="900" dirty="0"/>
              <a:t>There are a range of other symbols you may wish to use depending on the level of detail you go into. You can also differentiate symbols using colours.  </a:t>
            </a:r>
          </a:p>
          <a:p>
            <a:endParaRPr lang="en-GB" sz="900" dirty="0"/>
          </a:p>
          <a:p>
            <a:r>
              <a:rPr lang="en-GB" sz="900" dirty="0"/>
              <a:t>Information about commonly used symbols for business process mapping can be found online.</a:t>
            </a:r>
          </a:p>
        </p:txBody>
      </p:sp>
      <p:sp>
        <p:nvSpPr>
          <p:cNvPr id="12" name="TextBox 11">
            <a:extLst>
              <a:ext uri="{FF2B5EF4-FFF2-40B4-BE49-F238E27FC236}">
                <a16:creationId xmlns:a16="http://schemas.microsoft.com/office/drawing/2014/main" id="{E3496275-715C-4635-B03C-2B15F2021CED}"/>
              </a:ext>
            </a:extLst>
          </p:cNvPr>
          <p:cNvSpPr txBox="1"/>
          <p:nvPr/>
        </p:nvSpPr>
        <p:spPr>
          <a:xfrm>
            <a:off x="8721157" y="8168580"/>
            <a:ext cx="2745100" cy="507831"/>
          </a:xfrm>
          <a:prstGeom prst="rect">
            <a:avLst/>
          </a:prstGeom>
          <a:noFill/>
        </p:spPr>
        <p:txBody>
          <a:bodyPr wrap="square" rtlCol="0">
            <a:spAutoFit/>
          </a:bodyPr>
          <a:lstStyle/>
          <a:p>
            <a:r>
              <a:rPr lang="en-GB" sz="900" dirty="0"/>
              <a:t>Rather than using swim lanes, which can be restrictive, you may wish to group related actions or steps using containers represented by boxes or other shapes.</a:t>
            </a:r>
          </a:p>
        </p:txBody>
      </p:sp>
      <p:sp>
        <p:nvSpPr>
          <p:cNvPr id="14" name="Rectangle 13">
            <a:extLst>
              <a:ext uri="{FF2B5EF4-FFF2-40B4-BE49-F238E27FC236}">
                <a16:creationId xmlns:a16="http://schemas.microsoft.com/office/drawing/2014/main" id="{68B844E7-9224-43BB-939A-86245C6D55A5}"/>
              </a:ext>
            </a:extLst>
          </p:cNvPr>
          <p:cNvSpPr/>
          <p:nvPr/>
        </p:nvSpPr>
        <p:spPr>
          <a:xfrm>
            <a:off x="6721025" y="7963947"/>
            <a:ext cx="914400" cy="789841"/>
          </a:xfrm>
          <a:prstGeom prst="rect">
            <a:avLst/>
          </a:prstGeom>
          <a:noFill/>
          <a:ln>
            <a:solidFill>
              <a:srgbClr val="27467D"/>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endParaRPr lang="en-GB" sz="900" b="1" cap="all"/>
          </a:p>
        </p:txBody>
      </p:sp>
      <p:sp>
        <p:nvSpPr>
          <p:cNvPr id="56" name="Rectangle 55">
            <a:extLst>
              <a:ext uri="{FF2B5EF4-FFF2-40B4-BE49-F238E27FC236}">
                <a16:creationId xmlns:a16="http://schemas.microsoft.com/office/drawing/2014/main" id="{6C88B4F4-3B9E-4859-8D08-0389C7A4AA8D}"/>
              </a:ext>
            </a:extLst>
          </p:cNvPr>
          <p:cNvSpPr/>
          <p:nvPr/>
        </p:nvSpPr>
        <p:spPr>
          <a:xfrm>
            <a:off x="7691241" y="8180847"/>
            <a:ext cx="914400" cy="749388"/>
          </a:xfrm>
          <a:prstGeom prst="rect">
            <a:avLst/>
          </a:prstGeom>
          <a:noFill/>
          <a:ln>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endParaRPr lang="en-GB" sz="900" b="1" cap="all"/>
          </a:p>
        </p:txBody>
      </p:sp>
      <p:sp>
        <p:nvSpPr>
          <p:cNvPr id="81" name="Flowchart: Decision 80">
            <a:extLst>
              <a:ext uri="{FF2B5EF4-FFF2-40B4-BE49-F238E27FC236}">
                <a16:creationId xmlns:a16="http://schemas.microsoft.com/office/drawing/2014/main" id="{ACE9857D-ECDE-4576-9C74-AFFD837C9C2D}"/>
              </a:ext>
            </a:extLst>
          </p:cNvPr>
          <p:cNvSpPr>
            <a:spLocks noChangeAspect="1"/>
          </p:cNvSpPr>
          <p:nvPr/>
        </p:nvSpPr>
        <p:spPr>
          <a:xfrm>
            <a:off x="7294757" y="8264239"/>
            <a:ext cx="128475" cy="132349"/>
          </a:xfrm>
          <a:prstGeom prst="flowChartDecision">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050" dirty="0">
              <a:solidFill>
                <a:schemeClr val="bg1"/>
              </a:solidFill>
            </a:endParaRPr>
          </a:p>
        </p:txBody>
      </p:sp>
      <p:sp>
        <p:nvSpPr>
          <p:cNvPr id="82" name="Flowchart: Terminator 81">
            <a:extLst>
              <a:ext uri="{FF2B5EF4-FFF2-40B4-BE49-F238E27FC236}">
                <a16:creationId xmlns:a16="http://schemas.microsoft.com/office/drawing/2014/main" id="{B4814733-A863-4424-B92E-E83315FF6A46}"/>
              </a:ext>
            </a:extLst>
          </p:cNvPr>
          <p:cNvSpPr>
            <a:spLocks noChangeAspect="1"/>
          </p:cNvSpPr>
          <p:nvPr/>
        </p:nvSpPr>
        <p:spPr>
          <a:xfrm>
            <a:off x="6808893" y="8035640"/>
            <a:ext cx="265067" cy="125289"/>
          </a:xfrm>
          <a:prstGeom prst="flowChartTerminator">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dirty="0"/>
          </a:p>
        </p:txBody>
      </p:sp>
      <p:sp>
        <p:nvSpPr>
          <p:cNvPr id="83" name="Flowchart: Multidocument 82">
            <a:extLst>
              <a:ext uri="{FF2B5EF4-FFF2-40B4-BE49-F238E27FC236}">
                <a16:creationId xmlns:a16="http://schemas.microsoft.com/office/drawing/2014/main" id="{9F50651A-BAB7-4CE8-8A75-AABA9EE819DB}"/>
              </a:ext>
            </a:extLst>
          </p:cNvPr>
          <p:cNvSpPr/>
          <p:nvPr/>
        </p:nvSpPr>
        <p:spPr>
          <a:xfrm>
            <a:off x="7849258" y="8623020"/>
            <a:ext cx="194041" cy="189518"/>
          </a:xfrm>
          <a:prstGeom prst="flowChartMultidocumen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a:solidFill>
                <a:schemeClr val="dk1"/>
              </a:solidFill>
            </a:endParaRPr>
          </a:p>
        </p:txBody>
      </p:sp>
      <p:sp>
        <p:nvSpPr>
          <p:cNvPr id="85" name="Flowchart: Terminator 84">
            <a:extLst>
              <a:ext uri="{FF2B5EF4-FFF2-40B4-BE49-F238E27FC236}">
                <a16:creationId xmlns:a16="http://schemas.microsoft.com/office/drawing/2014/main" id="{5ABAEC39-A2BB-4544-8068-8B1C233B2D45}"/>
              </a:ext>
            </a:extLst>
          </p:cNvPr>
          <p:cNvSpPr>
            <a:spLocks noChangeAspect="1"/>
          </p:cNvSpPr>
          <p:nvPr/>
        </p:nvSpPr>
        <p:spPr>
          <a:xfrm>
            <a:off x="8224785" y="8653265"/>
            <a:ext cx="274808" cy="129893"/>
          </a:xfrm>
          <a:prstGeom prst="flowChartTermina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dirty="0">
              <a:solidFill>
                <a:schemeClr val="bg1"/>
              </a:solidFill>
            </a:endParaRPr>
          </a:p>
        </p:txBody>
      </p:sp>
      <p:cxnSp>
        <p:nvCxnSpPr>
          <p:cNvPr id="86" name="Straight Arrow Connector 85">
            <a:extLst>
              <a:ext uri="{FF2B5EF4-FFF2-40B4-BE49-F238E27FC236}">
                <a16:creationId xmlns:a16="http://schemas.microsoft.com/office/drawing/2014/main" id="{5A38A85A-A070-41D6-BCD1-32C9AD681AB2}"/>
              </a:ext>
            </a:extLst>
          </p:cNvPr>
          <p:cNvCxnSpPr>
            <a:cxnSpLocks/>
            <a:stCxn id="91" idx="3"/>
            <a:endCxn id="81" idx="1"/>
          </p:cNvCxnSpPr>
          <p:nvPr/>
        </p:nvCxnSpPr>
        <p:spPr>
          <a:xfrm>
            <a:off x="7033282" y="8330413"/>
            <a:ext cx="261475" cy="1"/>
          </a:xfrm>
          <a:prstGeom prst="straightConnector1">
            <a:avLst/>
          </a:prstGeom>
          <a:ln w="12700">
            <a:solidFill>
              <a:schemeClr val="tx2">
                <a:lumMod val="60000"/>
                <a:lumOff val="40000"/>
              </a:schemeClr>
            </a:solidFill>
            <a:headEnd w="sm" len="med"/>
            <a:tailEnd type="triangle" w="sm"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6E3910D5-CDCA-4362-92A9-BDBE50132E98}"/>
              </a:ext>
            </a:extLst>
          </p:cNvPr>
          <p:cNvCxnSpPr>
            <a:cxnSpLocks/>
            <a:stCxn id="81" idx="2"/>
            <a:endCxn id="99" idx="0"/>
          </p:cNvCxnSpPr>
          <p:nvPr/>
        </p:nvCxnSpPr>
        <p:spPr>
          <a:xfrm flipH="1">
            <a:off x="7357636" y="8396588"/>
            <a:ext cx="1359" cy="180165"/>
          </a:xfrm>
          <a:prstGeom prst="straightConnector1">
            <a:avLst/>
          </a:prstGeom>
          <a:ln w="12700">
            <a:solidFill>
              <a:schemeClr val="tx2">
                <a:lumMod val="60000"/>
                <a:lumOff val="40000"/>
              </a:schemeClr>
            </a:solidFill>
            <a:headEnd w="sm" len="med"/>
            <a:tailEnd type="triangle" w="sm"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C396A92-7944-4808-8AD8-679240AC9C60}"/>
              </a:ext>
            </a:extLst>
          </p:cNvPr>
          <p:cNvCxnSpPr>
            <a:cxnSpLocks/>
            <a:stCxn id="81" idx="3"/>
            <a:endCxn id="96" idx="5"/>
          </p:cNvCxnSpPr>
          <p:nvPr/>
        </p:nvCxnSpPr>
        <p:spPr>
          <a:xfrm flipV="1">
            <a:off x="7423232" y="8326999"/>
            <a:ext cx="456526" cy="3415"/>
          </a:xfrm>
          <a:prstGeom prst="straightConnector1">
            <a:avLst/>
          </a:prstGeom>
          <a:ln w="12700">
            <a:solidFill>
              <a:schemeClr val="tx2">
                <a:lumMod val="60000"/>
                <a:lumOff val="40000"/>
              </a:schemeClr>
            </a:solidFill>
            <a:headEnd w="sm" len="med"/>
            <a:tailEnd type="triangle" w="sm"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43D67DB0-50D0-4B37-BA59-0FBF1666049C}"/>
              </a:ext>
            </a:extLst>
          </p:cNvPr>
          <p:cNvCxnSpPr>
            <a:cxnSpLocks/>
            <a:stCxn id="96" idx="3"/>
            <a:endCxn id="83" idx="0"/>
          </p:cNvCxnSpPr>
          <p:nvPr/>
        </p:nvCxnSpPr>
        <p:spPr>
          <a:xfrm>
            <a:off x="7958680" y="8391842"/>
            <a:ext cx="948" cy="231178"/>
          </a:xfrm>
          <a:prstGeom prst="straightConnector1">
            <a:avLst/>
          </a:prstGeom>
          <a:ln w="12700">
            <a:solidFill>
              <a:schemeClr val="tx2">
                <a:lumMod val="60000"/>
                <a:lumOff val="40000"/>
              </a:schemeClr>
            </a:solidFill>
            <a:headEnd w="sm" len="med"/>
            <a:tailEnd type="triangle" w="sm"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464AB10B-28DC-4271-9780-CE2CE5847B8F}"/>
              </a:ext>
            </a:extLst>
          </p:cNvPr>
          <p:cNvCxnSpPr>
            <a:cxnSpLocks/>
            <a:stCxn id="83" idx="3"/>
            <a:endCxn id="85" idx="1"/>
          </p:cNvCxnSpPr>
          <p:nvPr/>
        </p:nvCxnSpPr>
        <p:spPr>
          <a:xfrm>
            <a:off x="8043299" y="8717779"/>
            <a:ext cx="181486" cy="433"/>
          </a:xfrm>
          <a:prstGeom prst="straightConnector1">
            <a:avLst/>
          </a:prstGeom>
          <a:ln w="12700">
            <a:solidFill>
              <a:schemeClr val="tx2">
                <a:lumMod val="60000"/>
                <a:lumOff val="40000"/>
              </a:schemeClr>
            </a:solidFill>
            <a:headEnd w="sm" len="med"/>
            <a:tailEnd type="triangle" w="sm"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1" name="Flowchart: Process 90">
            <a:extLst>
              <a:ext uri="{FF2B5EF4-FFF2-40B4-BE49-F238E27FC236}">
                <a16:creationId xmlns:a16="http://schemas.microsoft.com/office/drawing/2014/main" id="{FFE548B8-50E5-436C-8622-399AAA54C1D8}"/>
              </a:ext>
            </a:extLst>
          </p:cNvPr>
          <p:cNvSpPr>
            <a:spLocks noChangeAspect="1"/>
          </p:cNvSpPr>
          <p:nvPr/>
        </p:nvSpPr>
        <p:spPr>
          <a:xfrm>
            <a:off x="6849572" y="8267768"/>
            <a:ext cx="183710" cy="125289"/>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dirty="0"/>
          </a:p>
        </p:txBody>
      </p:sp>
      <p:cxnSp>
        <p:nvCxnSpPr>
          <p:cNvPr id="92" name="Straight Arrow Connector 91">
            <a:extLst>
              <a:ext uri="{FF2B5EF4-FFF2-40B4-BE49-F238E27FC236}">
                <a16:creationId xmlns:a16="http://schemas.microsoft.com/office/drawing/2014/main" id="{2C867C4D-9E31-4F94-8FD0-FF3CEC962CEA}"/>
              </a:ext>
            </a:extLst>
          </p:cNvPr>
          <p:cNvCxnSpPr>
            <a:cxnSpLocks/>
            <a:stCxn id="82" idx="2"/>
            <a:endCxn id="91" idx="0"/>
          </p:cNvCxnSpPr>
          <p:nvPr/>
        </p:nvCxnSpPr>
        <p:spPr>
          <a:xfrm>
            <a:off x="6941427" y="8160929"/>
            <a:ext cx="0" cy="106839"/>
          </a:xfrm>
          <a:prstGeom prst="straightConnector1">
            <a:avLst/>
          </a:prstGeom>
          <a:ln w="12700">
            <a:solidFill>
              <a:schemeClr val="tx2">
                <a:lumMod val="60000"/>
                <a:lumOff val="40000"/>
              </a:schemeClr>
            </a:solidFill>
            <a:headEnd w="sm" len="med"/>
            <a:tailEnd type="triangle" w="sm"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6" name="Parallelogram 95">
            <a:extLst>
              <a:ext uri="{FF2B5EF4-FFF2-40B4-BE49-F238E27FC236}">
                <a16:creationId xmlns:a16="http://schemas.microsoft.com/office/drawing/2014/main" id="{421B6A47-1E5F-4471-83EB-14E72966DB5A}"/>
              </a:ext>
            </a:extLst>
          </p:cNvPr>
          <p:cNvSpPr>
            <a:spLocks noChangeAspect="1"/>
          </p:cNvSpPr>
          <p:nvPr/>
        </p:nvSpPr>
        <p:spPr>
          <a:xfrm>
            <a:off x="7863547" y="8262155"/>
            <a:ext cx="222688" cy="129687"/>
          </a:xfrm>
          <a:prstGeom prst="parallelogram">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dirty="0"/>
          </a:p>
        </p:txBody>
      </p:sp>
      <p:sp>
        <p:nvSpPr>
          <p:cNvPr id="99" name="Flowchart: Terminator 98">
            <a:extLst>
              <a:ext uri="{FF2B5EF4-FFF2-40B4-BE49-F238E27FC236}">
                <a16:creationId xmlns:a16="http://schemas.microsoft.com/office/drawing/2014/main" id="{6B10E68E-3691-4646-BFE9-FA4C9711E586}"/>
              </a:ext>
            </a:extLst>
          </p:cNvPr>
          <p:cNvSpPr>
            <a:spLocks noChangeAspect="1"/>
          </p:cNvSpPr>
          <p:nvPr/>
        </p:nvSpPr>
        <p:spPr>
          <a:xfrm>
            <a:off x="7220232" y="8576753"/>
            <a:ext cx="274808" cy="129893"/>
          </a:xfrm>
          <a:prstGeom prst="flowChartTermina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900" dirty="0">
              <a:solidFill>
                <a:schemeClr val="bg1"/>
              </a:solidFill>
            </a:endParaRPr>
          </a:p>
        </p:txBody>
      </p:sp>
      <p:sp>
        <p:nvSpPr>
          <p:cNvPr id="101" name="TextBox 100">
            <a:extLst>
              <a:ext uri="{FF2B5EF4-FFF2-40B4-BE49-F238E27FC236}">
                <a16:creationId xmlns:a16="http://schemas.microsoft.com/office/drawing/2014/main" id="{A04D2B82-ABE1-4DC1-B2B1-A059AF957F30}"/>
              </a:ext>
            </a:extLst>
          </p:cNvPr>
          <p:cNvSpPr txBox="1"/>
          <p:nvPr/>
        </p:nvSpPr>
        <p:spPr>
          <a:xfrm>
            <a:off x="294906" y="1379858"/>
            <a:ext cx="2260362" cy="300082"/>
          </a:xfrm>
          <a:prstGeom prst="rect">
            <a:avLst/>
          </a:prstGeom>
          <a:noFill/>
        </p:spPr>
        <p:txBody>
          <a:bodyPr wrap="none" rtlCol="0">
            <a:spAutoFit/>
          </a:bodyPr>
          <a:lstStyle/>
          <a:p>
            <a:r>
              <a:rPr lang="en-GB" sz="1350" cap="all" dirty="0"/>
              <a:t>Process Mapping Symbols</a:t>
            </a:r>
          </a:p>
        </p:txBody>
      </p:sp>
      <p:cxnSp>
        <p:nvCxnSpPr>
          <p:cNvPr id="102" name="Straight Connector 101">
            <a:extLst>
              <a:ext uri="{FF2B5EF4-FFF2-40B4-BE49-F238E27FC236}">
                <a16:creationId xmlns:a16="http://schemas.microsoft.com/office/drawing/2014/main" id="{FAEFB6B7-305C-439B-B957-D58BBA3F1DB0}"/>
              </a:ext>
            </a:extLst>
          </p:cNvPr>
          <p:cNvCxnSpPr>
            <a:cxnSpLocks/>
          </p:cNvCxnSpPr>
          <p:nvPr/>
        </p:nvCxnSpPr>
        <p:spPr>
          <a:xfrm>
            <a:off x="361949" y="1656857"/>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B00B2AE0-4188-4126-B13C-2CD439B53AB1}"/>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80" name="Group 79">
            <a:extLst>
              <a:ext uri="{FF2B5EF4-FFF2-40B4-BE49-F238E27FC236}">
                <a16:creationId xmlns:a16="http://schemas.microsoft.com/office/drawing/2014/main" id="{CE63941D-EDDF-42F9-9FA5-1B71696BA07E}"/>
              </a:ext>
            </a:extLst>
          </p:cNvPr>
          <p:cNvGrpSpPr/>
          <p:nvPr/>
        </p:nvGrpSpPr>
        <p:grpSpPr>
          <a:xfrm>
            <a:off x="8261946" y="127106"/>
            <a:ext cx="3545860" cy="688533"/>
            <a:chOff x="0" y="0"/>
            <a:chExt cx="3377820" cy="529590"/>
          </a:xfrm>
        </p:grpSpPr>
        <p:sp>
          <p:nvSpPr>
            <p:cNvPr id="94" name="Flowchart: Manual Operation 3">
              <a:extLst>
                <a:ext uri="{FF2B5EF4-FFF2-40B4-BE49-F238E27FC236}">
                  <a16:creationId xmlns:a16="http://schemas.microsoft.com/office/drawing/2014/main" id="{CA00F8D8-E5C1-446F-BB89-CC3E96A537A5}"/>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95" name="Picture 94">
              <a:extLst>
                <a:ext uri="{FF2B5EF4-FFF2-40B4-BE49-F238E27FC236}">
                  <a16:creationId xmlns:a16="http://schemas.microsoft.com/office/drawing/2014/main" id="{DF781823-99FC-4CC5-9B06-4CF067B71BF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989662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500"/>
                                        <p:tgtEl>
                                          <p:spTgt spid="6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63"/>
                                        </p:tgtEl>
                                        <p:attrNameLst>
                                          <p:attrName>style.visibility</p:attrName>
                                        </p:attrNameLst>
                                      </p:cBhvr>
                                      <p:to>
                                        <p:strVal val="visible"/>
                                      </p:to>
                                    </p:set>
                                    <p:animEffect transition="in" filter="fade">
                                      <p:cBhvr>
                                        <p:cTn id="15" dur="500"/>
                                        <p:tgtEl>
                                          <p:spTgt spid="63"/>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64"/>
                                        </p:tgtEl>
                                        <p:attrNameLst>
                                          <p:attrName>style.visibility</p:attrName>
                                        </p:attrNameLst>
                                      </p:cBhvr>
                                      <p:to>
                                        <p:strVal val="visible"/>
                                      </p:to>
                                    </p:set>
                                    <p:animEffect transition="in" filter="fade">
                                      <p:cBhvr>
                                        <p:cTn id="19" dur="500"/>
                                        <p:tgtEl>
                                          <p:spTgt spid="64"/>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65"/>
                                        </p:tgtEl>
                                        <p:attrNameLst>
                                          <p:attrName>style.visibility</p:attrName>
                                        </p:attrNameLst>
                                      </p:cBhvr>
                                      <p:to>
                                        <p:strVal val="visible"/>
                                      </p:to>
                                    </p:set>
                                    <p:animEffect transition="in" filter="fade">
                                      <p:cBhvr>
                                        <p:cTn id="23" dur="500"/>
                                        <p:tgtEl>
                                          <p:spTgt spid="65"/>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500"/>
                                        <p:tgtEl>
                                          <p:spTgt spid="66"/>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500"/>
                                        <p:tgtEl>
                                          <p:spTgt spid="67"/>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68"/>
                                        </p:tgtEl>
                                        <p:attrNameLst>
                                          <p:attrName>style.visibility</p:attrName>
                                        </p:attrNameLst>
                                      </p:cBhvr>
                                      <p:to>
                                        <p:strVal val="visible"/>
                                      </p:to>
                                    </p:set>
                                    <p:animEffect transition="in" filter="fade">
                                      <p:cBhvr>
                                        <p:cTn id="35" dur="500"/>
                                        <p:tgtEl>
                                          <p:spTgt spid="68"/>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mph" presetSubtype="0" nodeType="clickEffect">
                                  <p:stCondLst>
                                    <p:cond delay="0"/>
                                  </p:stCondLst>
                                  <p:childTnLst>
                                    <p:set>
                                      <p:cBhvr rctx="PPT">
                                        <p:cTn id="39" dur="indefinite"/>
                                        <p:tgtEl>
                                          <p:spTgt spid="61"/>
                                        </p:tgtEl>
                                        <p:attrNameLst>
                                          <p:attrName>style.opacity</p:attrName>
                                        </p:attrNameLst>
                                      </p:cBhvr>
                                      <p:to>
                                        <p:strVal val="0.5"/>
                                      </p:to>
                                    </p:set>
                                    <p:animEffect filter="image" prLst="opacity: 0.5">
                                      <p:cBhvr rctx="IE">
                                        <p:cTn id="40" dur="indefinite"/>
                                        <p:tgtEl>
                                          <p:spTgt spid="61"/>
                                        </p:tgtEl>
                                      </p:cBhvr>
                                    </p:animEffect>
                                  </p:childTnLst>
                                </p:cTn>
                              </p:par>
                              <p:par>
                                <p:cTn id="41" presetID="9" presetClass="emph" presetSubtype="0" nodeType="withEffect">
                                  <p:stCondLst>
                                    <p:cond delay="0"/>
                                  </p:stCondLst>
                                  <p:childTnLst>
                                    <p:set>
                                      <p:cBhvr rctx="PPT">
                                        <p:cTn id="42" dur="indefinite"/>
                                        <p:tgtEl>
                                          <p:spTgt spid="62"/>
                                        </p:tgtEl>
                                        <p:attrNameLst>
                                          <p:attrName>style.opacity</p:attrName>
                                        </p:attrNameLst>
                                      </p:cBhvr>
                                      <p:to>
                                        <p:strVal val="0.5"/>
                                      </p:to>
                                    </p:set>
                                    <p:animEffect filter="image" prLst="opacity: 0.5">
                                      <p:cBhvr rctx="IE">
                                        <p:cTn id="43" dur="indefinite"/>
                                        <p:tgtEl>
                                          <p:spTgt spid="62"/>
                                        </p:tgtEl>
                                      </p:cBhvr>
                                    </p:animEffect>
                                  </p:childTnLst>
                                </p:cTn>
                              </p:par>
                              <p:par>
                                <p:cTn id="44" presetID="9" presetClass="emph" presetSubtype="0" nodeType="withEffect">
                                  <p:stCondLst>
                                    <p:cond delay="0"/>
                                  </p:stCondLst>
                                  <p:childTnLst>
                                    <p:set>
                                      <p:cBhvr rctx="PPT">
                                        <p:cTn id="45" dur="indefinite"/>
                                        <p:tgtEl>
                                          <p:spTgt spid="63"/>
                                        </p:tgtEl>
                                        <p:attrNameLst>
                                          <p:attrName>style.opacity</p:attrName>
                                        </p:attrNameLst>
                                      </p:cBhvr>
                                      <p:to>
                                        <p:strVal val="0.5"/>
                                      </p:to>
                                    </p:set>
                                    <p:animEffect filter="image" prLst="opacity: 0.5">
                                      <p:cBhvr rctx="IE">
                                        <p:cTn id="46" dur="indefinite"/>
                                        <p:tgtEl>
                                          <p:spTgt spid="63"/>
                                        </p:tgtEl>
                                      </p:cBhvr>
                                    </p:animEffect>
                                  </p:childTnLst>
                                </p:cTn>
                              </p:par>
                              <p:par>
                                <p:cTn id="47" presetID="9" presetClass="emph" presetSubtype="0" nodeType="withEffect">
                                  <p:stCondLst>
                                    <p:cond delay="0"/>
                                  </p:stCondLst>
                                  <p:childTnLst>
                                    <p:set>
                                      <p:cBhvr rctx="PPT">
                                        <p:cTn id="48" dur="indefinite"/>
                                        <p:tgtEl>
                                          <p:spTgt spid="65"/>
                                        </p:tgtEl>
                                        <p:attrNameLst>
                                          <p:attrName>style.opacity</p:attrName>
                                        </p:attrNameLst>
                                      </p:cBhvr>
                                      <p:to>
                                        <p:strVal val="0.5"/>
                                      </p:to>
                                    </p:set>
                                    <p:animEffect filter="image" prLst="opacity: 0.5">
                                      <p:cBhvr rctx="IE">
                                        <p:cTn id="49" dur="indefinite"/>
                                        <p:tgtEl>
                                          <p:spTgt spid="65"/>
                                        </p:tgtEl>
                                      </p:cBhvr>
                                    </p:animEffect>
                                  </p:childTnLst>
                                </p:cTn>
                              </p:par>
                              <p:par>
                                <p:cTn id="50" presetID="9" presetClass="emph" presetSubtype="0" nodeType="withEffect">
                                  <p:stCondLst>
                                    <p:cond delay="0"/>
                                  </p:stCondLst>
                                  <p:childTnLst>
                                    <p:set>
                                      <p:cBhvr rctx="PPT">
                                        <p:cTn id="51" dur="indefinite"/>
                                        <p:tgtEl>
                                          <p:spTgt spid="67"/>
                                        </p:tgtEl>
                                        <p:attrNameLst>
                                          <p:attrName>style.opacity</p:attrName>
                                        </p:attrNameLst>
                                      </p:cBhvr>
                                      <p:to>
                                        <p:strVal val="0.5"/>
                                      </p:to>
                                    </p:set>
                                    <p:animEffect filter="image" prLst="opacity: 0.5">
                                      <p:cBhvr rctx="IE">
                                        <p:cTn id="52" dur="indefinite"/>
                                        <p:tgtEl>
                                          <p:spTgt spid="67"/>
                                        </p:tgtEl>
                                      </p:cBhvr>
                                    </p:animEffect>
                                  </p:childTnLst>
                                </p:cTn>
                              </p:par>
                              <p:par>
                                <p:cTn id="53" presetID="30" presetClass="emph" presetSubtype="0" fill="hold" nodeType="withEffect">
                                  <p:stCondLst>
                                    <p:cond delay="0"/>
                                  </p:stCondLst>
                                  <p:childTnLst>
                                    <p:animClr clrSpc="hsl" dir="cw">
                                      <p:cBhvr override="childStyle">
                                        <p:cTn id="54" dur="500" fill="hold"/>
                                        <p:tgtEl>
                                          <p:spTgt spid="61"/>
                                        </p:tgtEl>
                                        <p:attrNameLst>
                                          <p:attrName>style.color</p:attrName>
                                        </p:attrNameLst>
                                      </p:cBhvr>
                                      <p:by>
                                        <p:hsl h="0" s="12549" l="25098"/>
                                      </p:by>
                                    </p:animClr>
                                    <p:animClr clrSpc="hsl" dir="cw">
                                      <p:cBhvr>
                                        <p:cTn id="55" dur="500" fill="hold"/>
                                        <p:tgtEl>
                                          <p:spTgt spid="61"/>
                                        </p:tgtEl>
                                        <p:attrNameLst>
                                          <p:attrName>fillcolor</p:attrName>
                                        </p:attrNameLst>
                                      </p:cBhvr>
                                      <p:by>
                                        <p:hsl h="0" s="12549" l="25098"/>
                                      </p:by>
                                    </p:animClr>
                                    <p:animClr clrSpc="hsl" dir="cw">
                                      <p:cBhvr>
                                        <p:cTn id="56" dur="500" fill="hold"/>
                                        <p:tgtEl>
                                          <p:spTgt spid="61"/>
                                        </p:tgtEl>
                                        <p:attrNameLst>
                                          <p:attrName>stroke.color</p:attrName>
                                        </p:attrNameLst>
                                      </p:cBhvr>
                                      <p:by>
                                        <p:hsl h="0" s="12549" l="25098"/>
                                      </p:by>
                                    </p:animClr>
                                    <p:set>
                                      <p:cBhvr>
                                        <p:cTn id="57" dur="500" fill="hold"/>
                                        <p:tgtEl>
                                          <p:spTgt spid="61"/>
                                        </p:tgtEl>
                                        <p:attrNameLst>
                                          <p:attrName>fill.type</p:attrName>
                                        </p:attrNameLst>
                                      </p:cBhvr>
                                      <p:to>
                                        <p:strVal val="solid"/>
                                      </p:to>
                                    </p:set>
                                  </p:childTnLst>
                                </p:cTn>
                              </p:par>
                              <p:par>
                                <p:cTn id="58" presetID="30" presetClass="emph" presetSubtype="0" fill="hold" nodeType="withEffect">
                                  <p:stCondLst>
                                    <p:cond delay="0"/>
                                  </p:stCondLst>
                                  <p:childTnLst>
                                    <p:animClr clrSpc="hsl" dir="cw">
                                      <p:cBhvr override="childStyle">
                                        <p:cTn id="59" dur="500" fill="hold"/>
                                        <p:tgtEl>
                                          <p:spTgt spid="62"/>
                                        </p:tgtEl>
                                        <p:attrNameLst>
                                          <p:attrName>style.color</p:attrName>
                                        </p:attrNameLst>
                                      </p:cBhvr>
                                      <p:by>
                                        <p:hsl h="0" s="12549" l="25098"/>
                                      </p:by>
                                    </p:animClr>
                                    <p:animClr clrSpc="hsl" dir="cw">
                                      <p:cBhvr>
                                        <p:cTn id="60" dur="500" fill="hold"/>
                                        <p:tgtEl>
                                          <p:spTgt spid="62"/>
                                        </p:tgtEl>
                                        <p:attrNameLst>
                                          <p:attrName>fillcolor</p:attrName>
                                        </p:attrNameLst>
                                      </p:cBhvr>
                                      <p:by>
                                        <p:hsl h="0" s="12549" l="25098"/>
                                      </p:by>
                                    </p:animClr>
                                    <p:animClr clrSpc="hsl" dir="cw">
                                      <p:cBhvr>
                                        <p:cTn id="61" dur="500" fill="hold"/>
                                        <p:tgtEl>
                                          <p:spTgt spid="62"/>
                                        </p:tgtEl>
                                        <p:attrNameLst>
                                          <p:attrName>stroke.color</p:attrName>
                                        </p:attrNameLst>
                                      </p:cBhvr>
                                      <p:by>
                                        <p:hsl h="0" s="12549" l="25098"/>
                                      </p:by>
                                    </p:animClr>
                                    <p:set>
                                      <p:cBhvr>
                                        <p:cTn id="62" dur="500" fill="hold"/>
                                        <p:tgtEl>
                                          <p:spTgt spid="62"/>
                                        </p:tgtEl>
                                        <p:attrNameLst>
                                          <p:attrName>fill.type</p:attrName>
                                        </p:attrNameLst>
                                      </p:cBhvr>
                                      <p:to>
                                        <p:strVal val="solid"/>
                                      </p:to>
                                    </p:set>
                                  </p:childTnLst>
                                </p:cTn>
                              </p:par>
                              <p:par>
                                <p:cTn id="63" presetID="30" presetClass="emph" presetSubtype="0" fill="hold" nodeType="withEffect">
                                  <p:stCondLst>
                                    <p:cond delay="0"/>
                                  </p:stCondLst>
                                  <p:childTnLst>
                                    <p:animClr clrSpc="hsl" dir="cw">
                                      <p:cBhvr override="childStyle">
                                        <p:cTn id="64" dur="500" fill="hold"/>
                                        <p:tgtEl>
                                          <p:spTgt spid="63"/>
                                        </p:tgtEl>
                                        <p:attrNameLst>
                                          <p:attrName>style.color</p:attrName>
                                        </p:attrNameLst>
                                      </p:cBhvr>
                                      <p:by>
                                        <p:hsl h="0" s="12549" l="25098"/>
                                      </p:by>
                                    </p:animClr>
                                    <p:animClr clrSpc="hsl" dir="cw">
                                      <p:cBhvr>
                                        <p:cTn id="65" dur="500" fill="hold"/>
                                        <p:tgtEl>
                                          <p:spTgt spid="63"/>
                                        </p:tgtEl>
                                        <p:attrNameLst>
                                          <p:attrName>fillcolor</p:attrName>
                                        </p:attrNameLst>
                                      </p:cBhvr>
                                      <p:by>
                                        <p:hsl h="0" s="12549" l="25098"/>
                                      </p:by>
                                    </p:animClr>
                                    <p:animClr clrSpc="hsl" dir="cw">
                                      <p:cBhvr>
                                        <p:cTn id="66" dur="500" fill="hold"/>
                                        <p:tgtEl>
                                          <p:spTgt spid="63"/>
                                        </p:tgtEl>
                                        <p:attrNameLst>
                                          <p:attrName>stroke.color</p:attrName>
                                        </p:attrNameLst>
                                      </p:cBhvr>
                                      <p:by>
                                        <p:hsl h="0" s="12549" l="25098"/>
                                      </p:by>
                                    </p:animClr>
                                    <p:set>
                                      <p:cBhvr>
                                        <p:cTn id="67" dur="500" fill="hold"/>
                                        <p:tgtEl>
                                          <p:spTgt spid="63"/>
                                        </p:tgtEl>
                                        <p:attrNameLst>
                                          <p:attrName>fill.type</p:attrName>
                                        </p:attrNameLst>
                                      </p:cBhvr>
                                      <p:to>
                                        <p:strVal val="solid"/>
                                      </p:to>
                                    </p:set>
                                  </p:childTnLst>
                                </p:cTn>
                              </p:par>
                              <p:par>
                                <p:cTn id="68" presetID="30" presetClass="emph" presetSubtype="0" fill="hold" nodeType="withEffect">
                                  <p:stCondLst>
                                    <p:cond delay="0"/>
                                  </p:stCondLst>
                                  <p:childTnLst>
                                    <p:animClr clrSpc="hsl" dir="cw">
                                      <p:cBhvr override="childStyle">
                                        <p:cTn id="69" dur="500" fill="hold"/>
                                        <p:tgtEl>
                                          <p:spTgt spid="65"/>
                                        </p:tgtEl>
                                        <p:attrNameLst>
                                          <p:attrName>style.color</p:attrName>
                                        </p:attrNameLst>
                                      </p:cBhvr>
                                      <p:by>
                                        <p:hsl h="0" s="12549" l="25098"/>
                                      </p:by>
                                    </p:animClr>
                                    <p:animClr clrSpc="hsl" dir="cw">
                                      <p:cBhvr>
                                        <p:cTn id="70" dur="500" fill="hold"/>
                                        <p:tgtEl>
                                          <p:spTgt spid="65"/>
                                        </p:tgtEl>
                                        <p:attrNameLst>
                                          <p:attrName>fillcolor</p:attrName>
                                        </p:attrNameLst>
                                      </p:cBhvr>
                                      <p:by>
                                        <p:hsl h="0" s="12549" l="25098"/>
                                      </p:by>
                                    </p:animClr>
                                    <p:animClr clrSpc="hsl" dir="cw">
                                      <p:cBhvr>
                                        <p:cTn id="71" dur="500" fill="hold"/>
                                        <p:tgtEl>
                                          <p:spTgt spid="65"/>
                                        </p:tgtEl>
                                        <p:attrNameLst>
                                          <p:attrName>stroke.color</p:attrName>
                                        </p:attrNameLst>
                                      </p:cBhvr>
                                      <p:by>
                                        <p:hsl h="0" s="12549" l="25098"/>
                                      </p:by>
                                    </p:animClr>
                                    <p:set>
                                      <p:cBhvr>
                                        <p:cTn id="72" dur="500" fill="hold"/>
                                        <p:tgtEl>
                                          <p:spTgt spid="65"/>
                                        </p:tgtEl>
                                        <p:attrNameLst>
                                          <p:attrName>fill.type</p:attrName>
                                        </p:attrNameLst>
                                      </p:cBhvr>
                                      <p:to>
                                        <p:strVal val="solid"/>
                                      </p:to>
                                    </p:set>
                                  </p:childTnLst>
                                </p:cTn>
                              </p:par>
                              <p:par>
                                <p:cTn id="73" presetID="30" presetClass="emph" presetSubtype="0" fill="hold" nodeType="withEffect">
                                  <p:stCondLst>
                                    <p:cond delay="0"/>
                                  </p:stCondLst>
                                  <p:childTnLst>
                                    <p:animClr clrSpc="hsl" dir="cw">
                                      <p:cBhvr override="childStyle">
                                        <p:cTn id="74" dur="500" fill="hold"/>
                                        <p:tgtEl>
                                          <p:spTgt spid="67"/>
                                        </p:tgtEl>
                                        <p:attrNameLst>
                                          <p:attrName>style.color</p:attrName>
                                        </p:attrNameLst>
                                      </p:cBhvr>
                                      <p:by>
                                        <p:hsl h="0" s="12549" l="25098"/>
                                      </p:by>
                                    </p:animClr>
                                    <p:animClr clrSpc="hsl" dir="cw">
                                      <p:cBhvr>
                                        <p:cTn id="75" dur="500" fill="hold"/>
                                        <p:tgtEl>
                                          <p:spTgt spid="67"/>
                                        </p:tgtEl>
                                        <p:attrNameLst>
                                          <p:attrName>fillcolor</p:attrName>
                                        </p:attrNameLst>
                                      </p:cBhvr>
                                      <p:by>
                                        <p:hsl h="0" s="12549" l="25098"/>
                                      </p:by>
                                    </p:animClr>
                                    <p:animClr clrSpc="hsl" dir="cw">
                                      <p:cBhvr>
                                        <p:cTn id="76" dur="500" fill="hold"/>
                                        <p:tgtEl>
                                          <p:spTgt spid="67"/>
                                        </p:tgtEl>
                                        <p:attrNameLst>
                                          <p:attrName>stroke.color</p:attrName>
                                        </p:attrNameLst>
                                      </p:cBhvr>
                                      <p:by>
                                        <p:hsl h="0" s="12549" l="25098"/>
                                      </p:by>
                                    </p:animClr>
                                    <p:set>
                                      <p:cBhvr>
                                        <p:cTn id="77" dur="500" fill="hold"/>
                                        <p:tgtEl>
                                          <p:spTgt spid="67"/>
                                        </p:tgtEl>
                                        <p:attrNameLst>
                                          <p:attrName>fill.type</p:attrName>
                                        </p:attrNameLst>
                                      </p:cBhvr>
                                      <p:to>
                                        <p:strVal val="solid"/>
                                      </p:to>
                                    </p:set>
                                  </p:childTnLst>
                                </p:cTn>
                              </p:par>
                              <p:par>
                                <p:cTn id="78" presetID="26" presetClass="emph" presetSubtype="0" fill="hold" nodeType="withEffect">
                                  <p:stCondLst>
                                    <p:cond delay="0"/>
                                  </p:stCondLst>
                                  <p:childTnLst>
                                    <p:animEffect transition="out" filter="fade">
                                      <p:cBhvr>
                                        <p:cTn id="79" dur="500" tmFilter="0, 0; .2, .5; .8, .5; 1, 0"/>
                                        <p:tgtEl>
                                          <p:spTgt spid="64"/>
                                        </p:tgtEl>
                                      </p:cBhvr>
                                    </p:animEffect>
                                    <p:animScale>
                                      <p:cBhvr>
                                        <p:cTn id="80" dur="250" autoRev="1" fill="hold"/>
                                        <p:tgtEl>
                                          <p:spTgt spid="64"/>
                                        </p:tgtEl>
                                      </p:cBhvr>
                                      <p:by x="105000" y="105000"/>
                                    </p:animScale>
                                  </p:childTnLst>
                                </p:cTn>
                              </p:par>
                              <p:par>
                                <p:cTn id="81" presetID="26" presetClass="emph" presetSubtype="0" fill="hold" nodeType="withEffect">
                                  <p:stCondLst>
                                    <p:cond delay="0"/>
                                  </p:stCondLst>
                                  <p:childTnLst>
                                    <p:animEffect transition="out" filter="fade">
                                      <p:cBhvr>
                                        <p:cTn id="82" dur="500" tmFilter="0, 0; .2, .5; .8, .5; 1, 0"/>
                                        <p:tgtEl>
                                          <p:spTgt spid="66"/>
                                        </p:tgtEl>
                                      </p:cBhvr>
                                    </p:animEffect>
                                    <p:animScale>
                                      <p:cBhvr>
                                        <p:cTn id="83" dur="250" autoRev="1" fill="hold"/>
                                        <p:tgtEl>
                                          <p:spTgt spid="66"/>
                                        </p:tgtEl>
                                      </p:cBhvr>
                                      <p:by x="105000" y="105000"/>
                                    </p:animScale>
                                  </p:childTnLst>
                                </p:cTn>
                              </p:par>
                              <p:par>
                                <p:cTn id="84" presetID="26" presetClass="emph" presetSubtype="0" fill="hold" nodeType="withEffect">
                                  <p:stCondLst>
                                    <p:cond delay="0"/>
                                  </p:stCondLst>
                                  <p:childTnLst>
                                    <p:animEffect transition="out" filter="fade">
                                      <p:cBhvr>
                                        <p:cTn id="85" dur="500" tmFilter="0, 0; .2, .5; .8, .5; 1, 0"/>
                                        <p:tgtEl>
                                          <p:spTgt spid="68"/>
                                        </p:tgtEl>
                                      </p:cBhvr>
                                    </p:animEffect>
                                    <p:animScale>
                                      <p:cBhvr>
                                        <p:cTn id="86" dur="250" autoRev="1" fill="hold"/>
                                        <p:tgtEl>
                                          <p:spTgt spid="6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1" name="Straight Connector 130">
            <a:extLst>
              <a:ext uri="{FF2B5EF4-FFF2-40B4-BE49-F238E27FC236}">
                <a16:creationId xmlns:a16="http://schemas.microsoft.com/office/drawing/2014/main" id="{23F31250-50DD-4496-A089-C8DEA52F6512}"/>
              </a:ext>
            </a:extLst>
          </p:cNvPr>
          <p:cNvCxnSpPr>
            <a:cxnSpLocks/>
          </p:cNvCxnSpPr>
          <p:nvPr/>
        </p:nvCxnSpPr>
        <p:spPr>
          <a:xfrm>
            <a:off x="916732" y="6552587"/>
            <a:ext cx="11008568"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6CBDBD2C-76F6-47FC-8F11-975FC1A0AEDB}"/>
              </a:ext>
            </a:extLst>
          </p:cNvPr>
          <p:cNvCxnSpPr>
            <a:cxnSpLocks/>
          </p:cNvCxnSpPr>
          <p:nvPr/>
        </p:nvCxnSpPr>
        <p:spPr>
          <a:xfrm>
            <a:off x="916732" y="4973079"/>
            <a:ext cx="11075243"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3D89E6A4-BD04-46F2-A163-DD5904D42012}"/>
              </a:ext>
            </a:extLst>
          </p:cNvPr>
          <p:cNvCxnSpPr>
            <a:cxnSpLocks/>
          </p:cNvCxnSpPr>
          <p:nvPr/>
        </p:nvCxnSpPr>
        <p:spPr>
          <a:xfrm>
            <a:off x="916732" y="3420718"/>
            <a:ext cx="11141918" cy="0"/>
          </a:xfrm>
          <a:prstGeom prst="lin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cxnSp>
      <p:sp>
        <p:nvSpPr>
          <p:cNvPr id="8" name="Flowchart: Terminator 7">
            <a:extLst>
              <a:ext uri="{FF2B5EF4-FFF2-40B4-BE49-F238E27FC236}">
                <a16:creationId xmlns:a16="http://schemas.microsoft.com/office/drawing/2014/main" id="{B8E0419F-D273-4DC1-8882-B356D18F8C03}"/>
              </a:ext>
            </a:extLst>
          </p:cNvPr>
          <p:cNvSpPr>
            <a:spLocks noChangeAspect="1"/>
          </p:cNvSpPr>
          <p:nvPr/>
        </p:nvSpPr>
        <p:spPr>
          <a:xfrm>
            <a:off x="2076682" y="2112591"/>
            <a:ext cx="960107" cy="453811"/>
          </a:xfrm>
          <a:prstGeom prst="flowChartTerminator">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Start</a:t>
            </a:r>
          </a:p>
        </p:txBody>
      </p:sp>
      <p:sp>
        <p:nvSpPr>
          <p:cNvPr id="13" name="TextBox 12">
            <a:extLst>
              <a:ext uri="{FF2B5EF4-FFF2-40B4-BE49-F238E27FC236}">
                <a16:creationId xmlns:a16="http://schemas.microsoft.com/office/drawing/2014/main" id="{8D677532-8C5A-4AEB-959A-051B6A992A7F}"/>
              </a:ext>
            </a:extLst>
          </p:cNvPr>
          <p:cNvSpPr txBox="1"/>
          <p:nvPr/>
        </p:nvSpPr>
        <p:spPr>
          <a:xfrm>
            <a:off x="2599906" y="2807290"/>
            <a:ext cx="1875564" cy="507831"/>
          </a:xfrm>
          <a:prstGeom prst="rect">
            <a:avLst/>
          </a:prstGeom>
          <a:noFill/>
        </p:spPr>
        <p:txBody>
          <a:bodyPr wrap="square" rtlCol="0">
            <a:spAutoFit/>
          </a:bodyPr>
          <a:lstStyle/>
          <a:p>
            <a:r>
              <a:rPr lang="en-GB" sz="900" dirty="0"/>
              <a:t>Use connector lines to connect steps. The arrows show the path or direction of the process</a:t>
            </a:r>
          </a:p>
        </p:txBody>
      </p:sp>
      <p:cxnSp>
        <p:nvCxnSpPr>
          <p:cNvPr id="17" name="Straight Arrow Connector 16">
            <a:extLst>
              <a:ext uri="{FF2B5EF4-FFF2-40B4-BE49-F238E27FC236}">
                <a16:creationId xmlns:a16="http://schemas.microsoft.com/office/drawing/2014/main" id="{42E94DE7-3FCD-47AF-B3C5-3F8A5421ACBD}"/>
              </a:ext>
            </a:extLst>
          </p:cNvPr>
          <p:cNvCxnSpPr>
            <a:cxnSpLocks/>
            <a:stCxn id="8" idx="2"/>
            <a:endCxn id="21" idx="0"/>
          </p:cNvCxnSpPr>
          <p:nvPr/>
        </p:nvCxnSpPr>
        <p:spPr>
          <a:xfrm flipH="1">
            <a:off x="2544990" y="2566402"/>
            <a:ext cx="11746" cy="991354"/>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Flowchart: Process 20">
            <a:extLst>
              <a:ext uri="{FF2B5EF4-FFF2-40B4-BE49-F238E27FC236}">
                <a16:creationId xmlns:a16="http://schemas.microsoft.com/office/drawing/2014/main" id="{4AFDD747-6CF0-499F-9E79-A3AB12EF503A}"/>
              </a:ext>
            </a:extLst>
          </p:cNvPr>
          <p:cNvSpPr>
            <a:spLocks noChangeAspect="1"/>
          </p:cNvSpPr>
          <p:nvPr/>
        </p:nvSpPr>
        <p:spPr>
          <a:xfrm>
            <a:off x="2121434" y="3557755"/>
            <a:ext cx="847110" cy="577724"/>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sp>
        <p:nvSpPr>
          <p:cNvPr id="35" name="TextBox 34">
            <a:extLst>
              <a:ext uri="{FF2B5EF4-FFF2-40B4-BE49-F238E27FC236}">
                <a16:creationId xmlns:a16="http://schemas.microsoft.com/office/drawing/2014/main" id="{274AADA1-2884-4232-9DA9-801CFEA2BEEC}"/>
              </a:ext>
            </a:extLst>
          </p:cNvPr>
          <p:cNvSpPr txBox="1"/>
          <p:nvPr/>
        </p:nvSpPr>
        <p:spPr>
          <a:xfrm>
            <a:off x="3106375" y="2127315"/>
            <a:ext cx="2057285" cy="507831"/>
          </a:xfrm>
          <a:prstGeom prst="rect">
            <a:avLst/>
          </a:prstGeom>
          <a:noFill/>
        </p:spPr>
        <p:txBody>
          <a:bodyPr wrap="square" rtlCol="0">
            <a:spAutoFit/>
          </a:bodyPr>
          <a:lstStyle/>
          <a:p>
            <a:r>
              <a:rPr lang="en-GB" sz="900" dirty="0"/>
              <a:t>Use this symbol to indicate where the process starts and stops. There may be multiple starts/stops in a process</a:t>
            </a:r>
          </a:p>
        </p:txBody>
      </p:sp>
      <p:sp>
        <p:nvSpPr>
          <p:cNvPr id="36" name="TextBox 35">
            <a:extLst>
              <a:ext uri="{FF2B5EF4-FFF2-40B4-BE49-F238E27FC236}">
                <a16:creationId xmlns:a16="http://schemas.microsoft.com/office/drawing/2014/main" id="{E82260F5-3B72-4A0E-A784-2B7F2BE1F24F}"/>
              </a:ext>
            </a:extLst>
          </p:cNvPr>
          <p:cNvSpPr txBox="1"/>
          <p:nvPr/>
        </p:nvSpPr>
        <p:spPr>
          <a:xfrm>
            <a:off x="3111906" y="3541855"/>
            <a:ext cx="2288573" cy="646331"/>
          </a:xfrm>
          <a:prstGeom prst="rect">
            <a:avLst/>
          </a:prstGeom>
          <a:noFill/>
        </p:spPr>
        <p:txBody>
          <a:bodyPr wrap="square" rtlCol="0">
            <a:spAutoFit/>
          </a:bodyPr>
          <a:lstStyle/>
          <a:p>
            <a:r>
              <a:rPr lang="en-GB" sz="900" dirty="0"/>
              <a:t>Use this symbol to describe a step, process or operation. Always start the description with a verb. This should be a simple sentence that reflects what the actor will be doing.</a:t>
            </a:r>
          </a:p>
        </p:txBody>
      </p:sp>
      <p:sp>
        <p:nvSpPr>
          <p:cNvPr id="37" name="TextBox 36">
            <a:extLst>
              <a:ext uri="{FF2B5EF4-FFF2-40B4-BE49-F238E27FC236}">
                <a16:creationId xmlns:a16="http://schemas.microsoft.com/office/drawing/2014/main" id="{2328A566-5622-4B64-9242-D892B0772AA0}"/>
              </a:ext>
            </a:extLst>
          </p:cNvPr>
          <p:cNvSpPr txBox="1"/>
          <p:nvPr/>
        </p:nvSpPr>
        <p:spPr>
          <a:xfrm>
            <a:off x="3010835" y="5522848"/>
            <a:ext cx="1723719" cy="923330"/>
          </a:xfrm>
          <a:prstGeom prst="rect">
            <a:avLst/>
          </a:prstGeom>
          <a:noFill/>
        </p:spPr>
        <p:txBody>
          <a:bodyPr wrap="square" rtlCol="0">
            <a:spAutoFit/>
          </a:bodyPr>
          <a:lstStyle/>
          <a:p>
            <a:r>
              <a:rPr lang="en-GB" sz="900" dirty="0"/>
              <a:t>Use this symbol for decision points. The symbol should correspond to a question and label the outgoing connector lines with the answer, e.g. ‘yes’ or ‘no’.</a:t>
            </a:r>
          </a:p>
        </p:txBody>
      </p:sp>
      <p:sp>
        <p:nvSpPr>
          <p:cNvPr id="41" name="TextBox 40">
            <a:extLst>
              <a:ext uri="{FF2B5EF4-FFF2-40B4-BE49-F238E27FC236}">
                <a16:creationId xmlns:a16="http://schemas.microsoft.com/office/drawing/2014/main" id="{BB52DBF9-78FB-49A7-95CC-C5DD0448921C}"/>
              </a:ext>
            </a:extLst>
          </p:cNvPr>
          <p:cNvSpPr txBox="1"/>
          <p:nvPr/>
        </p:nvSpPr>
        <p:spPr>
          <a:xfrm>
            <a:off x="3095469" y="5231426"/>
            <a:ext cx="536593" cy="230832"/>
          </a:xfrm>
          <a:prstGeom prst="rect">
            <a:avLst/>
          </a:prstGeom>
          <a:noFill/>
        </p:spPr>
        <p:txBody>
          <a:bodyPr wrap="square" rtlCol="0">
            <a:spAutoFit/>
          </a:bodyPr>
          <a:lstStyle/>
          <a:p>
            <a:r>
              <a:rPr lang="en-GB" sz="900" dirty="0"/>
              <a:t>Yes</a:t>
            </a:r>
          </a:p>
        </p:txBody>
      </p:sp>
      <p:sp>
        <p:nvSpPr>
          <p:cNvPr id="45" name="TextBox 44">
            <a:extLst>
              <a:ext uri="{FF2B5EF4-FFF2-40B4-BE49-F238E27FC236}">
                <a16:creationId xmlns:a16="http://schemas.microsoft.com/office/drawing/2014/main" id="{B5F0EE9B-A397-4043-86D6-1560F8001C57}"/>
              </a:ext>
            </a:extLst>
          </p:cNvPr>
          <p:cNvSpPr txBox="1"/>
          <p:nvPr/>
        </p:nvSpPr>
        <p:spPr>
          <a:xfrm>
            <a:off x="2620509" y="5603007"/>
            <a:ext cx="536593" cy="230832"/>
          </a:xfrm>
          <a:prstGeom prst="rect">
            <a:avLst/>
          </a:prstGeom>
          <a:noFill/>
        </p:spPr>
        <p:txBody>
          <a:bodyPr wrap="square" rtlCol="0">
            <a:spAutoFit/>
          </a:bodyPr>
          <a:lstStyle/>
          <a:p>
            <a:r>
              <a:rPr lang="en-GB" sz="900" dirty="0"/>
              <a:t>No</a:t>
            </a:r>
          </a:p>
        </p:txBody>
      </p:sp>
      <p:sp>
        <p:nvSpPr>
          <p:cNvPr id="78" name="Flowchart: Data 77">
            <a:extLst>
              <a:ext uri="{FF2B5EF4-FFF2-40B4-BE49-F238E27FC236}">
                <a16:creationId xmlns:a16="http://schemas.microsoft.com/office/drawing/2014/main" id="{0D9A7AFA-037E-4BC0-8411-FECEA9DB9E8E}"/>
              </a:ext>
            </a:extLst>
          </p:cNvPr>
          <p:cNvSpPr>
            <a:spLocks noChangeAspect="1"/>
          </p:cNvSpPr>
          <p:nvPr/>
        </p:nvSpPr>
        <p:spPr>
          <a:xfrm>
            <a:off x="2061503" y="4381339"/>
            <a:ext cx="959704" cy="508371"/>
          </a:xfrm>
          <a:prstGeom prst="flowChartInputOutpu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Input</a:t>
            </a:r>
          </a:p>
        </p:txBody>
      </p:sp>
      <p:sp>
        <p:nvSpPr>
          <p:cNvPr id="93" name="Parallelogram 92">
            <a:extLst>
              <a:ext uri="{FF2B5EF4-FFF2-40B4-BE49-F238E27FC236}">
                <a16:creationId xmlns:a16="http://schemas.microsoft.com/office/drawing/2014/main" id="{7CB420E9-6254-4A36-AD3D-B2164A42057C}"/>
              </a:ext>
            </a:extLst>
          </p:cNvPr>
          <p:cNvSpPr>
            <a:spLocks noChangeAspect="1"/>
          </p:cNvSpPr>
          <p:nvPr/>
        </p:nvSpPr>
        <p:spPr>
          <a:xfrm>
            <a:off x="5396916" y="5857360"/>
            <a:ext cx="1056386" cy="615208"/>
          </a:xfrm>
          <a:prstGeom prst="parallelogram">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Output</a:t>
            </a:r>
          </a:p>
        </p:txBody>
      </p:sp>
      <p:sp>
        <p:nvSpPr>
          <p:cNvPr id="94" name="Flowchart: Data 93">
            <a:extLst>
              <a:ext uri="{FF2B5EF4-FFF2-40B4-BE49-F238E27FC236}">
                <a16:creationId xmlns:a16="http://schemas.microsoft.com/office/drawing/2014/main" id="{2D985CDA-D658-432D-B48C-976C0487AE62}"/>
              </a:ext>
            </a:extLst>
          </p:cNvPr>
          <p:cNvSpPr>
            <a:spLocks noChangeAspect="1"/>
          </p:cNvSpPr>
          <p:nvPr/>
        </p:nvSpPr>
        <p:spPr>
          <a:xfrm>
            <a:off x="5401932" y="7027302"/>
            <a:ext cx="907477" cy="644346"/>
          </a:xfrm>
          <a:prstGeom prst="flowChartInputOutpu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Output</a:t>
            </a:r>
          </a:p>
        </p:txBody>
      </p:sp>
      <p:cxnSp>
        <p:nvCxnSpPr>
          <p:cNvPr id="109" name="Straight Arrow Connector 108">
            <a:extLst>
              <a:ext uri="{FF2B5EF4-FFF2-40B4-BE49-F238E27FC236}">
                <a16:creationId xmlns:a16="http://schemas.microsoft.com/office/drawing/2014/main" id="{2B883101-440B-4935-B25A-CAC73E54876A}"/>
              </a:ext>
            </a:extLst>
          </p:cNvPr>
          <p:cNvCxnSpPr>
            <a:cxnSpLocks/>
            <a:stCxn id="64" idx="3"/>
            <a:endCxn id="94" idx="2"/>
          </p:cNvCxnSpPr>
          <p:nvPr/>
        </p:nvCxnSpPr>
        <p:spPr>
          <a:xfrm flipV="1">
            <a:off x="4332907" y="7349475"/>
            <a:ext cx="1159772" cy="800"/>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6" name="Flowchart: Terminator 115">
            <a:extLst>
              <a:ext uri="{FF2B5EF4-FFF2-40B4-BE49-F238E27FC236}">
                <a16:creationId xmlns:a16="http://schemas.microsoft.com/office/drawing/2014/main" id="{9B01F6E0-1B87-4263-9EE8-34FCE90F56B9}"/>
              </a:ext>
            </a:extLst>
          </p:cNvPr>
          <p:cNvSpPr>
            <a:spLocks noChangeAspect="1"/>
          </p:cNvSpPr>
          <p:nvPr/>
        </p:nvSpPr>
        <p:spPr>
          <a:xfrm>
            <a:off x="9604573" y="7113907"/>
            <a:ext cx="960107" cy="453811"/>
          </a:xfrm>
          <a:prstGeom prst="flowChartTermina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solidFill>
                  <a:schemeClr val="bg1"/>
                </a:solidFill>
              </a:rPr>
              <a:t>Stop</a:t>
            </a:r>
          </a:p>
        </p:txBody>
      </p:sp>
      <p:sp>
        <p:nvSpPr>
          <p:cNvPr id="132" name="TextBox 131">
            <a:extLst>
              <a:ext uri="{FF2B5EF4-FFF2-40B4-BE49-F238E27FC236}">
                <a16:creationId xmlns:a16="http://schemas.microsoft.com/office/drawing/2014/main" id="{667713AE-B1F4-4BB1-8C82-87D1AFF49EF6}"/>
              </a:ext>
            </a:extLst>
          </p:cNvPr>
          <p:cNvSpPr txBox="1"/>
          <p:nvPr/>
        </p:nvSpPr>
        <p:spPr>
          <a:xfrm>
            <a:off x="3118952" y="4398749"/>
            <a:ext cx="1749641" cy="646331"/>
          </a:xfrm>
          <a:prstGeom prst="rect">
            <a:avLst/>
          </a:prstGeom>
          <a:noFill/>
        </p:spPr>
        <p:txBody>
          <a:bodyPr wrap="square" rtlCol="0">
            <a:spAutoFit/>
          </a:bodyPr>
          <a:lstStyle/>
          <a:p>
            <a:r>
              <a:rPr lang="en-GB" sz="900" dirty="0"/>
              <a:t>Use this symbol for inputs or outputs such as data, information, report or communication.</a:t>
            </a:r>
          </a:p>
        </p:txBody>
      </p:sp>
      <p:cxnSp>
        <p:nvCxnSpPr>
          <p:cNvPr id="195" name="Connector: Elbow 194">
            <a:extLst>
              <a:ext uri="{FF2B5EF4-FFF2-40B4-BE49-F238E27FC236}">
                <a16:creationId xmlns:a16="http://schemas.microsoft.com/office/drawing/2014/main" id="{35300C50-FE73-44A2-9D75-758CCF816EFE}"/>
              </a:ext>
            </a:extLst>
          </p:cNvPr>
          <p:cNvCxnSpPr>
            <a:cxnSpLocks/>
            <a:stCxn id="58" idx="4"/>
            <a:endCxn id="96" idx="1"/>
          </p:cNvCxnSpPr>
          <p:nvPr/>
        </p:nvCxnSpPr>
        <p:spPr>
          <a:xfrm rot="16200000" flipH="1">
            <a:off x="6283231" y="4468163"/>
            <a:ext cx="1202916" cy="568404"/>
          </a:xfrm>
          <a:prstGeom prst="bentConnector2">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0" name="Parallelogram 199">
            <a:extLst>
              <a:ext uri="{FF2B5EF4-FFF2-40B4-BE49-F238E27FC236}">
                <a16:creationId xmlns:a16="http://schemas.microsoft.com/office/drawing/2014/main" id="{DFDE252F-20C7-4ED3-9979-7D6392E94E33}"/>
              </a:ext>
            </a:extLst>
          </p:cNvPr>
          <p:cNvSpPr>
            <a:spLocks noChangeAspect="1"/>
          </p:cNvSpPr>
          <p:nvPr/>
        </p:nvSpPr>
        <p:spPr>
          <a:xfrm>
            <a:off x="8270458" y="4190672"/>
            <a:ext cx="959704" cy="558903"/>
          </a:xfrm>
          <a:prstGeom prst="parallelogram">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Output</a:t>
            </a:r>
          </a:p>
        </p:txBody>
      </p:sp>
      <p:cxnSp>
        <p:nvCxnSpPr>
          <p:cNvPr id="205" name="Connector: Elbow 204">
            <a:extLst>
              <a:ext uri="{FF2B5EF4-FFF2-40B4-BE49-F238E27FC236}">
                <a16:creationId xmlns:a16="http://schemas.microsoft.com/office/drawing/2014/main" id="{A29DE7B5-73DE-4805-B03F-6566EE40C465}"/>
              </a:ext>
            </a:extLst>
          </p:cNvPr>
          <p:cNvCxnSpPr>
            <a:cxnSpLocks/>
            <a:stCxn id="96" idx="3"/>
            <a:endCxn id="200" idx="4"/>
          </p:cNvCxnSpPr>
          <p:nvPr/>
        </p:nvCxnSpPr>
        <p:spPr>
          <a:xfrm flipV="1">
            <a:off x="8016001" y="4749575"/>
            <a:ext cx="734309" cy="604248"/>
          </a:xfrm>
          <a:prstGeom prst="bentConnector2">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4" name="Flowchart: Terminator 213">
            <a:extLst>
              <a:ext uri="{FF2B5EF4-FFF2-40B4-BE49-F238E27FC236}">
                <a16:creationId xmlns:a16="http://schemas.microsoft.com/office/drawing/2014/main" id="{EC880071-5F3C-479D-B426-DA24665F5C13}"/>
              </a:ext>
            </a:extLst>
          </p:cNvPr>
          <p:cNvSpPr>
            <a:spLocks noChangeAspect="1"/>
          </p:cNvSpPr>
          <p:nvPr/>
        </p:nvSpPr>
        <p:spPr>
          <a:xfrm>
            <a:off x="10186090" y="2098001"/>
            <a:ext cx="960107" cy="453811"/>
          </a:xfrm>
          <a:prstGeom prst="flowChartTermina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solidFill>
                  <a:schemeClr val="bg1"/>
                </a:solidFill>
              </a:rPr>
              <a:t>Stop</a:t>
            </a:r>
          </a:p>
        </p:txBody>
      </p:sp>
      <p:cxnSp>
        <p:nvCxnSpPr>
          <p:cNvPr id="215" name="Straight Arrow Connector 214">
            <a:extLst>
              <a:ext uri="{FF2B5EF4-FFF2-40B4-BE49-F238E27FC236}">
                <a16:creationId xmlns:a16="http://schemas.microsoft.com/office/drawing/2014/main" id="{4D378297-3E48-4CBA-A8A4-9BE167D52196}"/>
              </a:ext>
            </a:extLst>
          </p:cNvPr>
          <p:cNvCxnSpPr>
            <a:cxnSpLocks/>
            <a:stCxn id="72" idx="0"/>
            <a:endCxn id="214" idx="2"/>
          </p:cNvCxnSpPr>
          <p:nvPr/>
        </p:nvCxnSpPr>
        <p:spPr>
          <a:xfrm flipH="1" flipV="1">
            <a:off x="10666144" y="2551811"/>
            <a:ext cx="4649" cy="219285"/>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0" name="Connector: Elbow 219">
            <a:extLst>
              <a:ext uri="{FF2B5EF4-FFF2-40B4-BE49-F238E27FC236}">
                <a16:creationId xmlns:a16="http://schemas.microsoft.com/office/drawing/2014/main" id="{8419CBBA-8884-4699-8687-498101DC684A}"/>
              </a:ext>
            </a:extLst>
          </p:cNvPr>
          <p:cNvCxnSpPr>
            <a:cxnSpLocks/>
            <a:stCxn id="168" idx="2"/>
            <a:endCxn id="64" idx="1"/>
          </p:cNvCxnSpPr>
          <p:nvPr/>
        </p:nvCxnSpPr>
        <p:spPr>
          <a:xfrm rot="16200000" flipH="1">
            <a:off x="2348146" y="6212623"/>
            <a:ext cx="1728183" cy="547121"/>
          </a:xfrm>
          <a:prstGeom prst="bentConnector2">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5" name="Connector: Elbow 224">
            <a:extLst>
              <a:ext uri="{FF2B5EF4-FFF2-40B4-BE49-F238E27FC236}">
                <a16:creationId xmlns:a16="http://schemas.microsoft.com/office/drawing/2014/main" id="{F6067773-93D2-44A5-85AA-436D5B5EB160}"/>
              </a:ext>
            </a:extLst>
          </p:cNvPr>
          <p:cNvCxnSpPr>
            <a:cxnSpLocks/>
            <a:stCxn id="93" idx="2"/>
            <a:endCxn id="96" idx="2"/>
          </p:cNvCxnSpPr>
          <p:nvPr/>
        </p:nvCxnSpPr>
        <p:spPr>
          <a:xfrm flipV="1">
            <a:off x="6376400" y="5642685"/>
            <a:ext cx="1216046" cy="522279"/>
          </a:xfrm>
          <a:prstGeom prst="bentConnector2">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9" name="Straight Arrow Connector 228">
            <a:extLst>
              <a:ext uri="{FF2B5EF4-FFF2-40B4-BE49-F238E27FC236}">
                <a16:creationId xmlns:a16="http://schemas.microsoft.com/office/drawing/2014/main" id="{3D817E2C-02B4-42B0-AAE5-16FA0745A45A}"/>
              </a:ext>
            </a:extLst>
          </p:cNvPr>
          <p:cNvCxnSpPr>
            <a:cxnSpLocks/>
            <a:stCxn id="94" idx="5"/>
            <a:endCxn id="116" idx="1"/>
          </p:cNvCxnSpPr>
          <p:nvPr/>
        </p:nvCxnSpPr>
        <p:spPr>
          <a:xfrm flipV="1">
            <a:off x="6218660" y="7340812"/>
            <a:ext cx="3385913" cy="8663"/>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4" name="Flowchart: Process 233">
            <a:extLst>
              <a:ext uri="{FF2B5EF4-FFF2-40B4-BE49-F238E27FC236}">
                <a16:creationId xmlns:a16="http://schemas.microsoft.com/office/drawing/2014/main" id="{131F45A6-2BC4-4E2B-A7B8-EFDC7CAF95CA}"/>
              </a:ext>
            </a:extLst>
          </p:cNvPr>
          <p:cNvSpPr>
            <a:spLocks noChangeAspect="1"/>
          </p:cNvSpPr>
          <p:nvPr/>
        </p:nvSpPr>
        <p:spPr>
          <a:xfrm>
            <a:off x="10236871" y="4184208"/>
            <a:ext cx="847110" cy="577724"/>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cxnSp>
        <p:nvCxnSpPr>
          <p:cNvPr id="251" name="Straight Arrow Connector 250">
            <a:extLst>
              <a:ext uri="{FF2B5EF4-FFF2-40B4-BE49-F238E27FC236}">
                <a16:creationId xmlns:a16="http://schemas.microsoft.com/office/drawing/2014/main" id="{50C19A72-7885-46A9-BEEB-744CC2316459}"/>
              </a:ext>
            </a:extLst>
          </p:cNvPr>
          <p:cNvCxnSpPr>
            <a:cxnSpLocks/>
            <a:stCxn id="200" idx="2"/>
            <a:endCxn id="234" idx="1"/>
          </p:cNvCxnSpPr>
          <p:nvPr/>
        </p:nvCxnSpPr>
        <p:spPr>
          <a:xfrm>
            <a:off x="9160299" y="4470124"/>
            <a:ext cx="1076572" cy="2946"/>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4" name="Straight Arrow Connector 253">
            <a:extLst>
              <a:ext uri="{FF2B5EF4-FFF2-40B4-BE49-F238E27FC236}">
                <a16:creationId xmlns:a16="http://schemas.microsoft.com/office/drawing/2014/main" id="{D90397F1-F8A2-4DBC-A3E6-DA1065C5D3F0}"/>
              </a:ext>
            </a:extLst>
          </p:cNvPr>
          <p:cNvCxnSpPr>
            <a:cxnSpLocks/>
            <a:stCxn id="234" idx="0"/>
            <a:endCxn id="72" idx="4"/>
          </p:cNvCxnSpPr>
          <p:nvPr/>
        </p:nvCxnSpPr>
        <p:spPr>
          <a:xfrm flipV="1">
            <a:off x="10660426" y="3330000"/>
            <a:ext cx="10367" cy="854209"/>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4" name="Connector: Elbow 143">
            <a:extLst>
              <a:ext uri="{FF2B5EF4-FFF2-40B4-BE49-F238E27FC236}">
                <a16:creationId xmlns:a16="http://schemas.microsoft.com/office/drawing/2014/main" id="{4767A88E-B5FB-4D56-84BC-EC217D1376A9}"/>
              </a:ext>
            </a:extLst>
          </p:cNvPr>
          <p:cNvCxnSpPr>
            <a:cxnSpLocks/>
            <a:stCxn id="168" idx="3"/>
            <a:endCxn id="93" idx="0"/>
          </p:cNvCxnSpPr>
          <p:nvPr/>
        </p:nvCxnSpPr>
        <p:spPr>
          <a:xfrm>
            <a:off x="3106733" y="5448968"/>
            <a:ext cx="2818376" cy="408392"/>
          </a:xfrm>
          <a:prstGeom prst="bentConnector2">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8" name="TextBox 257">
            <a:extLst>
              <a:ext uri="{FF2B5EF4-FFF2-40B4-BE49-F238E27FC236}">
                <a16:creationId xmlns:a16="http://schemas.microsoft.com/office/drawing/2014/main" id="{2D58F67C-28E5-4CB4-A4BB-7EEE0CD879A5}"/>
              </a:ext>
            </a:extLst>
          </p:cNvPr>
          <p:cNvSpPr txBox="1"/>
          <p:nvPr/>
        </p:nvSpPr>
        <p:spPr>
          <a:xfrm>
            <a:off x="5629324" y="2771097"/>
            <a:ext cx="2131380" cy="646331"/>
          </a:xfrm>
          <a:prstGeom prst="rect">
            <a:avLst/>
          </a:prstGeom>
          <a:noFill/>
        </p:spPr>
        <p:txBody>
          <a:bodyPr wrap="square" rtlCol="0">
            <a:spAutoFit/>
          </a:bodyPr>
          <a:lstStyle/>
          <a:p>
            <a:r>
              <a:rPr lang="en-GB" sz="900" dirty="0"/>
              <a:t>Use this red flag to indicate a part of the process that may be enabling fraud. Label each enabler with a letter and reference in the enablers table.</a:t>
            </a:r>
          </a:p>
        </p:txBody>
      </p:sp>
      <p:pic>
        <p:nvPicPr>
          <p:cNvPr id="260" name="Picture 259">
            <a:extLst>
              <a:ext uri="{FF2B5EF4-FFF2-40B4-BE49-F238E27FC236}">
                <a16:creationId xmlns:a16="http://schemas.microsoft.com/office/drawing/2014/main" id="{81C95D53-94B3-4F6E-92C5-DFD34E3D77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4829" y="4706481"/>
            <a:ext cx="478625" cy="540000"/>
          </a:xfrm>
          <a:prstGeom prst="rect">
            <a:avLst/>
          </a:prstGeom>
          <a:effectLst>
            <a:outerShdw blurRad="50800" dist="38100" dir="2700000" algn="tl" rotWithShape="0">
              <a:prstClr val="black">
                <a:alpha val="40000"/>
              </a:prstClr>
            </a:outerShdw>
          </a:effectLst>
        </p:spPr>
      </p:pic>
      <p:pic>
        <p:nvPicPr>
          <p:cNvPr id="261" name="Picture 260">
            <a:extLst>
              <a:ext uri="{FF2B5EF4-FFF2-40B4-BE49-F238E27FC236}">
                <a16:creationId xmlns:a16="http://schemas.microsoft.com/office/drawing/2014/main" id="{646C019F-AB91-4724-BF63-600F4DBE9A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3516" y="6983883"/>
            <a:ext cx="478625" cy="540000"/>
          </a:xfrm>
          <a:prstGeom prst="rect">
            <a:avLst/>
          </a:prstGeom>
          <a:effectLst>
            <a:outerShdw blurRad="50800" dist="38100" dir="2700000" algn="tl" rotWithShape="0">
              <a:prstClr val="black">
                <a:alpha val="40000"/>
              </a:prstClr>
            </a:outerShdw>
          </a:effectLst>
        </p:spPr>
      </p:pic>
      <p:pic>
        <p:nvPicPr>
          <p:cNvPr id="262" name="Picture 261">
            <a:extLst>
              <a:ext uri="{FF2B5EF4-FFF2-40B4-BE49-F238E27FC236}">
                <a16:creationId xmlns:a16="http://schemas.microsoft.com/office/drawing/2014/main" id="{4762BC21-9B7C-48E2-82D5-7FC98AC3D09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17567" y="3091583"/>
            <a:ext cx="478625" cy="540000"/>
          </a:xfrm>
          <a:prstGeom prst="rect">
            <a:avLst/>
          </a:prstGeom>
          <a:effectLst>
            <a:outerShdw blurRad="50800" dist="38100" dir="2700000" algn="tl" rotWithShape="0">
              <a:prstClr val="black">
                <a:alpha val="40000"/>
              </a:prstClr>
            </a:outerShdw>
          </a:effectLst>
        </p:spPr>
      </p:pic>
      <p:pic>
        <p:nvPicPr>
          <p:cNvPr id="263" name="Picture 262">
            <a:extLst>
              <a:ext uri="{FF2B5EF4-FFF2-40B4-BE49-F238E27FC236}">
                <a16:creationId xmlns:a16="http://schemas.microsoft.com/office/drawing/2014/main" id="{979E0EC7-56B8-4DAC-BE1E-79A8DFB4BBF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72508" y="5272766"/>
            <a:ext cx="478625" cy="540000"/>
          </a:xfrm>
          <a:prstGeom prst="rect">
            <a:avLst/>
          </a:prstGeom>
          <a:effectLst>
            <a:outerShdw blurRad="50800" dist="38100" dir="2700000" algn="tl" rotWithShape="0">
              <a:prstClr val="black">
                <a:alpha val="40000"/>
              </a:prstClr>
            </a:outerShdw>
          </a:effectLst>
        </p:spPr>
      </p:pic>
      <p:pic>
        <p:nvPicPr>
          <p:cNvPr id="264" name="Picture 263">
            <a:extLst>
              <a:ext uri="{FF2B5EF4-FFF2-40B4-BE49-F238E27FC236}">
                <a16:creationId xmlns:a16="http://schemas.microsoft.com/office/drawing/2014/main" id="{FC9FABA7-BA53-45E4-A8A2-E6A4315D44B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1564" y="4873846"/>
            <a:ext cx="478625" cy="540000"/>
          </a:xfrm>
          <a:prstGeom prst="rect">
            <a:avLst/>
          </a:prstGeom>
          <a:effectLst>
            <a:outerShdw blurRad="50800" dist="38100" dir="2700000" algn="tl" rotWithShape="0">
              <a:prstClr val="black">
                <a:alpha val="40000"/>
              </a:prstClr>
            </a:outerShdw>
          </a:effectLst>
        </p:spPr>
      </p:pic>
      <p:pic>
        <p:nvPicPr>
          <p:cNvPr id="265" name="Picture 264">
            <a:extLst>
              <a:ext uri="{FF2B5EF4-FFF2-40B4-BE49-F238E27FC236}">
                <a16:creationId xmlns:a16="http://schemas.microsoft.com/office/drawing/2014/main" id="{91F0D47C-9F88-4AD7-880A-F726A134559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50149" y="7167794"/>
            <a:ext cx="478625" cy="540000"/>
          </a:xfrm>
          <a:prstGeom prst="rect">
            <a:avLst/>
          </a:prstGeom>
          <a:effectLst>
            <a:outerShdw blurRad="50800" dist="38100" dir="2700000" algn="tl" rotWithShape="0">
              <a:prstClr val="black">
                <a:alpha val="40000"/>
              </a:prstClr>
            </a:outerShdw>
          </a:effectLst>
        </p:spPr>
      </p:pic>
      <p:pic>
        <p:nvPicPr>
          <p:cNvPr id="266" name="Picture 265">
            <a:extLst>
              <a:ext uri="{FF2B5EF4-FFF2-40B4-BE49-F238E27FC236}">
                <a16:creationId xmlns:a16="http://schemas.microsoft.com/office/drawing/2014/main" id="{12A6EEDF-3EC7-4FF0-83C6-F9D86E16137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868982" y="4706481"/>
            <a:ext cx="478625" cy="540000"/>
          </a:xfrm>
          <a:prstGeom prst="rect">
            <a:avLst/>
          </a:prstGeom>
          <a:effectLst>
            <a:outerShdw blurRad="50800" dist="38100" dir="2700000" algn="tl" rotWithShape="0">
              <a:prstClr val="black">
                <a:alpha val="40000"/>
              </a:prstClr>
            </a:outerShdw>
          </a:effectLst>
        </p:spPr>
      </p:pic>
      <p:pic>
        <p:nvPicPr>
          <p:cNvPr id="267" name="Picture 266">
            <a:extLst>
              <a:ext uri="{FF2B5EF4-FFF2-40B4-BE49-F238E27FC236}">
                <a16:creationId xmlns:a16="http://schemas.microsoft.com/office/drawing/2014/main" id="{A9B82025-484E-4492-A2A9-342C369D990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695548" y="4233143"/>
            <a:ext cx="478625" cy="540000"/>
          </a:xfrm>
          <a:prstGeom prst="rect">
            <a:avLst/>
          </a:prstGeom>
          <a:effectLst>
            <a:outerShdw blurRad="50800" dist="38100" dir="2700000" algn="tl" rotWithShape="0">
              <a:prstClr val="black">
                <a:alpha val="40000"/>
              </a:prstClr>
            </a:outerShdw>
          </a:effectLst>
        </p:spPr>
      </p:pic>
      <p:sp>
        <p:nvSpPr>
          <p:cNvPr id="268" name="TextBox 267">
            <a:extLst>
              <a:ext uri="{FF2B5EF4-FFF2-40B4-BE49-F238E27FC236}">
                <a16:creationId xmlns:a16="http://schemas.microsoft.com/office/drawing/2014/main" id="{E69BEE45-0E3E-41ED-B51C-CEC7C8EDC413}"/>
              </a:ext>
            </a:extLst>
          </p:cNvPr>
          <p:cNvSpPr txBox="1"/>
          <p:nvPr/>
        </p:nvSpPr>
        <p:spPr>
          <a:xfrm>
            <a:off x="8819048" y="5299879"/>
            <a:ext cx="1446525" cy="1200329"/>
          </a:xfrm>
          <a:prstGeom prst="rect">
            <a:avLst/>
          </a:prstGeom>
          <a:noFill/>
        </p:spPr>
        <p:txBody>
          <a:bodyPr wrap="square" rtlCol="0">
            <a:spAutoFit/>
          </a:bodyPr>
          <a:lstStyle/>
          <a:p>
            <a:r>
              <a:rPr lang="en-GB" sz="900" dirty="0"/>
              <a:t>Use fraudster personas to identify how steps may be susceptible to fraudulent actions. </a:t>
            </a:r>
          </a:p>
          <a:p>
            <a:endParaRPr lang="en-GB" sz="900" dirty="0"/>
          </a:p>
          <a:p>
            <a:r>
              <a:rPr lang="en-GB" sz="900" dirty="0"/>
              <a:t>Use Actor/Action/Outcome to describe risks.</a:t>
            </a:r>
          </a:p>
        </p:txBody>
      </p:sp>
      <p:sp>
        <p:nvSpPr>
          <p:cNvPr id="65" name="TextBox 64">
            <a:extLst>
              <a:ext uri="{FF2B5EF4-FFF2-40B4-BE49-F238E27FC236}">
                <a16:creationId xmlns:a16="http://schemas.microsoft.com/office/drawing/2014/main" id="{566B581F-EAE2-44AE-B222-7407E28CC846}"/>
              </a:ext>
            </a:extLst>
          </p:cNvPr>
          <p:cNvSpPr txBox="1"/>
          <p:nvPr/>
        </p:nvSpPr>
        <p:spPr>
          <a:xfrm>
            <a:off x="7058162" y="7567718"/>
            <a:ext cx="2041419" cy="646331"/>
          </a:xfrm>
          <a:prstGeom prst="rect">
            <a:avLst/>
          </a:prstGeom>
          <a:noFill/>
        </p:spPr>
        <p:txBody>
          <a:bodyPr wrap="square" rtlCol="0">
            <a:spAutoFit/>
          </a:bodyPr>
          <a:lstStyle/>
          <a:p>
            <a:r>
              <a:rPr lang="en-GB" sz="900" i="1" dirty="0"/>
              <a:t>E.g. A processing officer (Actor) prevents the letter going to the client (Action) to conceal the result (Outcome).</a:t>
            </a:r>
          </a:p>
        </p:txBody>
      </p:sp>
      <p:sp>
        <p:nvSpPr>
          <p:cNvPr id="58" name="Flowchart: Data 57">
            <a:extLst>
              <a:ext uri="{FF2B5EF4-FFF2-40B4-BE49-F238E27FC236}">
                <a16:creationId xmlns:a16="http://schemas.microsoft.com/office/drawing/2014/main" id="{81E6DA23-7D72-4BB3-99EB-6F9CC224DBC5}"/>
              </a:ext>
            </a:extLst>
          </p:cNvPr>
          <p:cNvSpPr>
            <a:spLocks noChangeAspect="1"/>
          </p:cNvSpPr>
          <p:nvPr/>
        </p:nvSpPr>
        <p:spPr>
          <a:xfrm>
            <a:off x="6120635" y="3642536"/>
            <a:ext cx="959704" cy="508371"/>
          </a:xfrm>
          <a:prstGeom prst="flowChartInputOutput">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Input</a:t>
            </a:r>
          </a:p>
        </p:txBody>
      </p:sp>
      <p:sp>
        <p:nvSpPr>
          <p:cNvPr id="64" name="Flowchart: Process 63">
            <a:extLst>
              <a:ext uri="{FF2B5EF4-FFF2-40B4-BE49-F238E27FC236}">
                <a16:creationId xmlns:a16="http://schemas.microsoft.com/office/drawing/2014/main" id="{58B1A554-AC83-43CA-9E76-0EC5528D26C2}"/>
              </a:ext>
            </a:extLst>
          </p:cNvPr>
          <p:cNvSpPr>
            <a:spLocks noChangeAspect="1"/>
          </p:cNvSpPr>
          <p:nvPr/>
        </p:nvSpPr>
        <p:spPr>
          <a:xfrm>
            <a:off x="3485798" y="7061413"/>
            <a:ext cx="847110" cy="577724"/>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sp>
        <p:nvSpPr>
          <p:cNvPr id="72" name="Parallelogram 71">
            <a:extLst>
              <a:ext uri="{FF2B5EF4-FFF2-40B4-BE49-F238E27FC236}">
                <a16:creationId xmlns:a16="http://schemas.microsoft.com/office/drawing/2014/main" id="{E49E7D17-D857-4924-92BB-0A4C40CD399F}"/>
              </a:ext>
            </a:extLst>
          </p:cNvPr>
          <p:cNvSpPr>
            <a:spLocks noChangeAspect="1"/>
          </p:cNvSpPr>
          <p:nvPr/>
        </p:nvSpPr>
        <p:spPr>
          <a:xfrm>
            <a:off x="10190940" y="2771096"/>
            <a:ext cx="959704" cy="558903"/>
          </a:xfrm>
          <a:prstGeom prst="parallelogram">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Output</a:t>
            </a:r>
          </a:p>
        </p:txBody>
      </p:sp>
      <p:sp>
        <p:nvSpPr>
          <p:cNvPr id="79" name="Flowchart: Merge 78">
            <a:extLst>
              <a:ext uri="{FF2B5EF4-FFF2-40B4-BE49-F238E27FC236}">
                <a16:creationId xmlns:a16="http://schemas.microsoft.com/office/drawing/2014/main" id="{9FACE2EB-DA16-4823-9331-AC3CCBC6CEFA}"/>
              </a:ext>
            </a:extLst>
          </p:cNvPr>
          <p:cNvSpPr>
            <a:spLocks noChangeAspect="1"/>
          </p:cNvSpPr>
          <p:nvPr/>
        </p:nvSpPr>
        <p:spPr>
          <a:xfrm>
            <a:off x="1696962" y="2890904"/>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A</a:t>
            </a:r>
            <a:endParaRPr lang="en-GB" sz="1200" dirty="0"/>
          </a:p>
        </p:txBody>
      </p:sp>
      <p:sp>
        <p:nvSpPr>
          <p:cNvPr id="80" name="Flowchart: Merge 79">
            <a:extLst>
              <a:ext uri="{FF2B5EF4-FFF2-40B4-BE49-F238E27FC236}">
                <a16:creationId xmlns:a16="http://schemas.microsoft.com/office/drawing/2014/main" id="{7FECB2AA-838B-4AEF-9134-9A5C733ED446}"/>
              </a:ext>
            </a:extLst>
          </p:cNvPr>
          <p:cNvSpPr>
            <a:spLocks noChangeAspect="1"/>
          </p:cNvSpPr>
          <p:nvPr/>
        </p:nvSpPr>
        <p:spPr>
          <a:xfrm>
            <a:off x="1650957" y="4041028"/>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B</a:t>
            </a:r>
            <a:endParaRPr lang="en-GB" sz="1350" dirty="0"/>
          </a:p>
        </p:txBody>
      </p:sp>
      <p:sp>
        <p:nvSpPr>
          <p:cNvPr id="81" name="Flowchart: Merge 80">
            <a:extLst>
              <a:ext uri="{FF2B5EF4-FFF2-40B4-BE49-F238E27FC236}">
                <a16:creationId xmlns:a16="http://schemas.microsoft.com/office/drawing/2014/main" id="{83DF5A69-7BB9-47ED-9756-7B1541E96EB7}"/>
              </a:ext>
            </a:extLst>
          </p:cNvPr>
          <p:cNvSpPr>
            <a:spLocks noChangeAspect="1"/>
          </p:cNvSpPr>
          <p:nvPr/>
        </p:nvSpPr>
        <p:spPr>
          <a:xfrm>
            <a:off x="5020405" y="5039007"/>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C</a:t>
            </a:r>
            <a:endParaRPr lang="en-GB" sz="1050" dirty="0"/>
          </a:p>
        </p:txBody>
      </p:sp>
      <p:sp>
        <p:nvSpPr>
          <p:cNvPr id="85" name="Flowchart: Merge 84">
            <a:extLst>
              <a:ext uri="{FF2B5EF4-FFF2-40B4-BE49-F238E27FC236}">
                <a16:creationId xmlns:a16="http://schemas.microsoft.com/office/drawing/2014/main" id="{CB51A75A-26E0-48BC-AD57-C14372FDCC37}"/>
              </a:ext>
            </a:extLst>
          </p:cNvPr>
          <p:cNvSpPr>
            <a:spLocks noChangeAspect="1"/>
          </p:cNvSpPr>
          <p:nvPr/>
        </p:nvSpPr>
        <p:spPr>
          <a:xfrm>
            <a:off x="4632828" y="6789160"/>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D</a:t>
            </a:r>
            <a:endParaRPr lang="en-GB" sz="1050" dirty="0"/>
          </a:p>
        </p:txBody>
      </p:sp>
      <p:sp>
        <p:nvSpPr>
          <p:cNvPr id="86" name="Flowchart: Merge 85">
            <a:extLst>
              <a:ext uri="{FF2B5EF4-FFF2-40B4-BE49-F238E27FC236}">
                <a16:creationId xmlns:a16="http://schemas.microsoft.com/office/drawing/2014/main" id="{2E715ED1-7463-4B34-83D9-7CEE7EF7C9DB}"/>
              </a:ext>
            </a:extLst>
          </p:cNvPr>
          <p:cNvSpPr>
            <a:spLocks noChangeAspect="1"/>
          </p:cNvSpPr>
          <p:nvPr/>
        </p:nvSpPr>
        <p:spPr>
          <a:xfrm>
            <a:off x="6540596" y="6946672"/>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E</a:t>
            </a:r>
            <a:endParaRPr lang="en-GB" sz="1050" dirty="0"/>
          </a:p>
        </p:txBody>
      </p:sp>
      <p:sp>
        <p:nvSpPr>
          <p:cNvPr id="88" name="Flowchart: Merge 87">
            <a:extLst>
              <a:ext uri="{FF2B5EF4-FFF2-40B4-BE49-F238E27FC236}">
                <a16:creationId xmlns:a16="http://schemas.microsoft.com/office/drawing/2014/main" id="{92C6A193-FF2A-4085-AD05-EB8642C8B04D}"/>
              </a:ext>
            </a:extLst>
          </p:cNvPr>
          <p:cNvSpPr>
            <a:spLocks noChangeAspect="1"/>
          </p:cNvSpPr>
          <p:nvPr/>
        </p:nvSpPr>
        <p:spPr>
          <a:xfrm>
            <a:off x="6259252" y="3466323"/>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F</a:t>
            </a:r>
            <a:endParaRPr lang="en-GB" sz="1050" dirty="0"/>
          </a:p>
        </p:txBody>
      </p:sp>
      <p:sp>
        <p:nvSpPr>
          <p:cNvPr id="89" name="Flowchart: Merge 88">
            <a:extLst>
              <a:ext uri="{FF2B5EF4-FFF2-40B4-BE49-F238E27FC236}">
                <a16:creationId xmlns:a16="http://schemas.microsoft.com/office/drawing/2014/main" id="{DA39D599-DD8A-4F1C-959E-3019C75EB3DA}"/>
              </a:ext>
            </a:extLst>
          </p:cNvPr>
          <p:cNvSpPr>
            <a:spLocks noChangeAspect="1"/>
          </p:cNvSpPr>
          <p:nvPr/>
        </p:nvSpPr>
        <p:spPr>
          <a:xfrm>
            <a:off x="6243055" y="4677629"/>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G</a:t>
            </a:r>
            <a:endParaRPr lang="en-GB" sz="1050" dirty="0"/>
          </a:p>
        </p:txBody>
      </p:sp>
      <p:sp>
        <p:nvSpPr>
          <p:cNvPr id="90" name="Flowchart: Merge 89">
            <a:extLst>
              <a:ext uri="{FF2B5EF4-FFF2-40B4-BE49-F238E27FC236}">
                <a16:creationId xmlns:a16="http://schemas.microsoft.com/office/drawing/2014/main" id="{AF9C1CA7-D0D2-47D9-BADD-6D1FDD6A3328}"/>
              </a:ext>
            </a:extLst>
          </p:cNvPr>
          <p:cNvSpPr>
            <a:spLocks noChangeAspect="1"/>
          </p:cNvSpPr>
          <p:nvPr/>
        </p:nvSpPr>
        <p:spPr>
          <a:xfrm>
            <a:off x="8336852" y="3957245"/>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H</a:t>
            </a:r>
            <a:endParaRPr lang="en-GB" sz="1050" dirty="0"/>
          </a:p>
        </p:txBody>
      </p:sp>
      <p:sp>
        <p:nvSpPr>
          <p:cNvPr id="91" name="Flowchart: Merge 90">
            <a:extLst>
              <a:ext uri="{FF2B5EF4-FFF2-40B4-BE49-F238E27FC236}">
                <a16:creationId xmlns:a16="http://schemas.microsoft.com/office/drawing/2014/main" id="{CB9E7C45-6A78-4A36-9760-1E92E7D23F35}"/>
              </a:ext>
            </a:extLst>
          </p:cNvPr>
          <p:cNvSpPr>
            <a:spLocks noChangeAspect="1"/>
          </p:cNvSpPr>
          <p:nvPr/>
        </p:nvSpPr>
        <p:spPr>
          <a:xfrm>
            <a:off x="9137640" y="4511104"/>
            <a:ext cx="292855"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I</a:t>
            </a:r>
            <a:endParaRPr lang="en-GB" sz="1050" dirty="0"/>
          </a:p>
        </p:txBody>
      </p:sp>
      <p:sp>
        <p:nvSpPr>
          <p:cNvPr id="92" name="Flowchart: Merge 91">
            <a:extLst>
              <a:ext uri="{FF2B5EF4-FFF2-40B4-BE49-F238E27FC236}">
                <a16:creationId xmlns:a16="http://schemas.microsoft.com/office/drawing/2014/main" id="{2101FC44-C207-4E59-A0ED-F3528D7FE68A}"/>
              </a:ext>
            </a:extLst>
          </p:cNvPr>
          <p:cNvSpPr>
            <a:spLocks noChangeAspect="1"/>
          </p:cNvSpPr>
          <p:nvPr/>
        </p:nvSpPr>
        <p:spPr>
          <a:xfrm>
            <a:off x="10998875" y="4509725"/>
            <a:ext cx="315087" cy="302732"/>
          </a:xfrm>
          <a:prstGeom prst="flowChartMerge">
            <a:avLst/>
          </a:prstGeom>
          <a:solidFill>
            <a:srgbClr val="FF0000"/>
          </a:solidFill>
          <a:ln>
            <a:solidFill>
              <a:srgbClr val="FF000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J</a:t>
            </a:r>
          </a:p>
        </p:txBody>
      </p:sp>
      <p:sp>
        <p:nvSpPr>
          <p:cNvPr id="95" name="Flowchart: Connector 94">
            <a:extLst>
              <a:ext uri="{FF2B5EF4-FFF2-40B4-BE49-F238E27FC236}">
                <a16:creationId xmlns:a16="http://schemas.microsoft.com/office/drawing/2014/main" id="{3ACF109D-E367-472E-ADC7-D7E72046846E}"/>
              </a:ext>
            </a:extLst>
          </p:cNvPr>
          <p:cNvSpPr>
            <a:spLocks noChangeAspect="1"/>
          </p:cNvSpPr>
          <p:nvPr/>
        </p:nvSpPr>
        <p:spPr>
          <a:xfrm>
            <a:off x="6147594" y="5588674"/>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3</a:t>
            </a:r>
          </a:p>
        </p:txBody>
      </p:sp>
      <p:sp>
        <p:nvSpPr>
          <p:cNvPr id="96" name="Flowchart: Process 95">
            <a:extLst>
              <a:ext uri="{FF2B5EF4-FFF2-40B4-BE49-F238E27FC236}">
                <a16:creationId xmlns:a16="http://schemas.microsoft.com/office/drawing/2014/main" id="{649E867D-2AF7-4316-81CA-DCEEABD95359}"/>
              </a:ext>
            </a:extLst>
          </p:cNvPr>
          <p:cNvSpPr>
            <a:spLocks noChangeAspect="1"/>
          </p:cNvSpPr>
          <p:nvPr/>
        </p:nvSpPr>
        <p:spPr>
          <a:xfrm>
            <a:off x="7168891" y="5064961"/>
            <a:ext cx="847110" cy="577724"/>
          </a:xfrm>
          <a:prstGeom prst="flowChartProcess">
            <a:avLst/>
          </a:prstGeom>
          <a:solidFill>
            <a:schemeClr val="tx2">
              <a:lumMod val="20000"/>
              <a:lumOff val="80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900" dirty="0"/>
              <a:t>Process</a:t>
            </a:r>
          </a:p>
        </p:txBody>
      </p:sp>
      <p:sp>
        <p:nvSpPr>
          <p:cNvPr id="99" name="Flowchart: Connector 98">
            <a:extLst>
              <a:ext uri="{FF2B5EF4-FFF2-40B4-BE49-F238E27FC236}">
                <a16:creationId xmlns:a16="http://schemas.microsoft.com/office/drawing/2014/main" id="{0AAD8598-D361-4978-B090-AB74567DAE9E}"/>
              </a:ext>
            </a:extLst>
          </p:cNvPr>
          <p:cNvSpPr>
            <a:spLocks noChangeAspect="1"/>
          </p:cNvSpPr>
          <p:nvPr/>
        </p:nvSpPr>
        <p:spPr>
          <a:xfrm>
            <a:off x="7765353" y="4837499"/>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4</a:t>
            </a:r>
          </a:p>
        </p:txBody>
      </p:sp>
      <p:sp>
        <p:nvSpPr>
          <p:cNvPr id="100" name="Flowchart: Connector 99">
            <a:extLst>
              <a:ext uri="{FF2B5EF4-FFF2-40B4-BE49-F238E27FC236}">
                <a16:creationId xmlns:a16="http://schemas.microsoft.com/office/drawing/2014/main" id="{CF362C44-81BE-44ED-85B0-DC77ED17C92F}"/>
              </a:ext>
            </a:extLst>
          </p:cNvPr>
          <p:cNvSpPr>
            <a:spLocks noChangeAspect="1"/>
          </p:cNvSpPr>
          <p:nvPr/>
        </p:nvSpPr>
        <p:spPr>
          <a:xfrm>
            <a:off x="5869831" y="3932641"/>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5</a:t>
            </a:r>
          </a:p>
        </p:txBody>
      </p:sp>
      <p:sp>
        <p:nvSpPr>
          <p:cNvPr id="101" name="Flowchart: Connector 100">
            <a:extLst>
              <a:ext uri="{FF2B5EF4-FFF2-40B4-BE49-F238E27FC236}">
                <a16:creationId xmlns:a16="http://schemas.microsoft.com/office/drawing/2014/main" id="{E0F18343-C254-444D-9F87-502C8E209D75}"/>
              </a:ext>
            </a:extLst>
          </p:cNvPr>
          <p:cNvSpPr>
            <a:spLocks noChangeAspect="1"/>
          </p:cNvSpPr>
          <p:nvPr/>
        </p:nvSpPr>
        <p:spPr>
          <a:xfrm>
            <a:off x="6039451" y="6760024"/>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2</a:t>
            </a:r>
          </a:p>
        </p:txBody>
      </p:sp>
      <p:sp>
        <p:nvSpPr>
          <p:cNvPr id="102" name="Flowchart: Connector 101">
            <a:extLst>
              <a:ext uri="{FF2B5EF4-FFF2-40B4-BE49-F238E27FC236}">
                <a16:creationId xmlns:a16="http://schemas.microsoft.com/office/drawing/2014/main" id="{C248CCA4-AB87-49A2-BB60-3DF13285F2BD}"/>
              </a:ext>
            </a:extLst>
          </p:cNvPr>
          <p:cNvSpPr>
            <a:spLocks noChangeAspect="1"/>
          </p:cNvSpPr>
          <p:nvPr/>
        </p:nvSpPr>
        <p:spPr>
          <a:xfrm>
            <a:off x="2217288" y="5241891"/>
            <a:ext cx="390328" cy="390866"/>
          </a:xfrm>
          <a:prstGeom prst="flowChartConnector">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GB" sz="1050" dirty="0">
                <a:solidFill>
                  <a:schemeClr val="bg1"/>
                </a:solidFill>
              </a:rPr>
              <a:t>1</a:t>
            </a:r>
          </a:p>
        </p:txBody>
      </p:sp>
      <p:cxnSp>
        <p:nvCxnSpPr>
          <p:cNvPr id="103" name="Straight Arrow Connector 102">
            <a:extLst>
              <a:ext uri="{FF2B5EF4-FFF2-40B4-BE49-F238E27FC236}">
                <a16:creationId xmlns:a16="http://schemas.microsoft.com/office/drawing/2014/main" id="{3AA9957E-B490-4A13-9E77-B24A56E72AE3}"/>
              </a:ext>
            </a:extLst>
          </p:cNvPr>
          <p:cNvCxnSpPr>
            <a:cxnSpLocks/>
            <a:stCxn id="21" idx="2"/>
            <a:endCxn id="78" idx="1"/>
          </p:cNvCxnSpPr>
          <p:nvPr/>
        </p:nvCxnSpPr>
        <p:spPr>
          <a:xfrm flipH="1">
            <a:off x="2541355" y="4135479"/>
            <a:ext cx="3635" cy="245860"/>
          </a:xfrm>
          <a:prstGeom prst="straightConnector1">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6" name="Rectangle 125">
            <a:extLst>
              <a:ext uri="{FF2B5EF4-FFF2-40B4-BE49-F238E27FC236}">
                <a16:creationId xmlns:a16="http://schemas.microsoft.com/office/drawing/2014/main" id="{36E2D700-FF67-4E65-81E3-4977F69D9E12}"/>
              </a:ext>
            </a:extLst>
          </p:cNvPr>
          <p:cNvSpPr/>
          <p:nvPr/>
        </p:nvSpPr>
        <p:spPr>
          <a:xfrm>
            <a:off x="608619" y="3557756"/>
            <a:ext cx="546089" cy="1269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2</a:t>
            </a:r>
          </a:p>
        </p:txBody>
      </p:sp>
      <p:sp>
        <p:nvSpPr>
          <p:cNvPr id="127" name="Rectangle 126">
            <a:extLst>
              <a:ext uri="{FF2B5EF4-FFF2-40B4-BE49-F238E27FC236}">
                <a16:creationId xmlns:a16="http://schemas.microsoft.com/office/drawing/2014/main" id="{98308B1A-5B79-4D99-A0E8-AE457D44C9AE}"/>
              </a:ext>
            </a:extLst>
          </p:cNvPr>
          <p:cNvSpPr/>
          <p:nvPr/>
        </p:nvSpPr>
        <p:spPr>
          <a:xfrm>
            <a:off x="608619" y="5125191"/>
            <a:ext cx="546089" cy="1269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3</a:t>
            </a:r>
          </a:p>
        </p:txBody>
      </p:sp>
      <p:sp>
        <p:nvSpPr>
          <p:cNvPr id="128" name="Rectangle 127">
            <a:extLst>
              <a:ext uri="{FF2B5EF4-FFF2-40B4-BE49-F238E27FC236}">
                <a16:creationId xmlns:a16="http://schemas.microsoft.com/office/drawing/2014/main" id="{C14B0402-A32B-4ACA-A3D1-2BACF388938D}"/>
              </a:ext>
            </a:extLst>
          </p:cNvPr>
          <p:cNvSpPr/>
          <p:nvPr/>
        </p:nvSpPr>
        <p:spPr>
          <a:xfrm>
            <a:off x="608619" y="6699926"/>
            <a:ext cx="546089" cy="12690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4</a:t>
            </a:r>
          </a:p>
        </p:txBody>
      </p:sp>
      <p:sp>
        <p:nvSpPr>
          <p:cNvPr id="129" name="Rectangle 128">
            <a:extLst>
              <a:ext uri="{FF2B5EF4-FFF2-40B4-BE49-F238E27FC236}">
                <a16:creationId xmlns:a16="http://schemas.microsoft.com/office/drawing/2014/main" id="{C83E8FA1-F0C3-4100-9BA5-3E2B1117A595}"/>
              </a:ext>
            </a:extLst>
          </p:cNvPr>
          <p:cNvSpPr/>
          <p:nvPr/>
        </p:nvSpPr>
        <p:spPr>
          <a:xfrm>
            <a:off x="608619" y="2009370"/>
            <a:ext cx="546089" cy="1269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1</a:t>
            </a:r>
          </a:p>
        </p:txBody>
      </p:sp>
      <p:sp>
        <p:nvSpPr>
          <p:cNvPr id="165" name="Arrow: Pentagon 164">
            <a:extLst>
              <a:ext uri="{FF2B5EF4-FFF2-40B4-BE49-F238E27FC236}">
                <a16:creationId xmlns:a16="http://schemas.microsoft.com/office/drawing/2014/main" id="{E06B555D-0EF8-4F5C-999F-37AFB58C7D1E}"/>
              </a:ext>
            </a:extLst>
          </p:cNvPr>
          <p:cNvSpPr/>
          <p:nvPr/>
        </p:nvSpPr>
        <p:spPr>
          <a:xfrm>
            <a:off x="1240404" y="1851568"/>
            <a:ext cx="5057815" cy="162000"/>
          </a:xfrm>
          <a:prstGeom prst="homePlate">
            <a:avLst/>
          </a:prstGeom>
          <a:solidFill>
            <a:schemeClr val="accent1">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a:t>
            </a:r>
            <a:r>
              <a:rPr lang="en-GB" sz="1050" dirty="0"/>
              <a:t>Phase 1</a:t>
            </a:r>
            <a:endParaRPr lang="en-GB" sz="1350" dirty="0"/>
          </a:p>
        </p:txBody>
      </p:sp>
      <p:sp>
        <p:nvSpPr>
          <p:cNvPr id="166" name="Arrow: Chevron 165">
            <a:extLst>
              <a:ext uri="{FF2B5EF4-FFF2-40B4-BE49-F238E27FC236}">
                <a16:creationId xmlns:a16="http://schemas.microsoft.com/office/drawing/2014/main" id="{6B61D5B8-3153-4675-A717-B717E93DA892}"/>
              </a:ext>
            </a:extLst>
          </p:cNvPr>
          <p:cNvSpPr/>
          <p:nvPr/>
        </p:nvSpPr>
        <p:spPr>
          <a:xfrm>
            <a:off x="6503383" y="1852133"/>
            <a:ext cx="5355242" cy="162000"/>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a:t>
            </a:r>
            <a:r>
              <a:rPr lang="en-GB" sz="1050" dirty="0"/>
              <a:t>Phase 2</a:t>
            </a:r>
            <a:endParaRPr lang="en-GB" sz="1350" dirty="0"/>
          </a:p>
        </p:txBody>
      </p:sp>
      <p:sp>
        <p:nvSpPr>
          <p:cNvPr id="168" name="Flowchart: Decision 167">
            <a:extLst>
              <a:ext uri="{FF2B5EF4-FFF2-40B4-BE49-F238E27FC236}">
                <a16:creationId xmlns:a16="http://schemas.microsoft.com/office/drawing/2014/main" id="{C9CCF250-990E-42AB-B061-C420FB6FCA21}"/>
              </a:ext>
            </a:extLst>
          </p:cNvPr>
          <p:cNvSpPr>
            <a:spLocks noChangeAspect="1"/>
          </p:cNvSpPr>
          <p:nvPr/>
        </p:nvSpPr>
        <p:spPr>
          <a:xfrm>
            <a:off x="2770621" y="5275844"/>
            <a:ext cx="336112" cy="346248"/>
          </a:xfrm>
          <a:prstGeom prst="flowChartDecision">
            <a:avLst/>
          </a:prstGeom>
          <a:solidFill>
            <a:schemeClr val="tx2">
              <a:lumMod val="75000"/>
            </a:schemeClr>
          </a:solidFill>
          <a:ln>
            <a:solidFill>
              <a:schemeClr val="tx2">
                <a:lumMod val="60000"/>
                <a:lumOff val="40000"/>
              </a:schemeClr>
            </a:solidFill>
          </a:ln>
          <a:effectLst>
            <a:outerShdw blurRad="50800" dist="38100" dir="8100000" algn="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GB" sz="1050" dirty="0">
              <a:solidFill>
                <a:schemeClr val="bg1"/>
              </a:solidFill>
            </a:endParaRPr>
          </a:p>
        </p:txBody>
      </p:sp>
      <p:cxnSp>
        <p:nvCxnSpPr>
          <p:cNvPr id="300" name="Connector: Elbow 299">
            <a:extLst>
              <a:ext uri="{FF2B5EF4-FFF2-40B4-BE49-F238E27FC236}">
                <a16:creationId xmlns:a16="http://schemas.microsoft.com/office/drawing/2014/main" id="{B29EB57A-6810-43FB-B479-22C1FB8A1772}"/>
              </a:ext>
            </a:extLst>
          </p:cNvPr>
          <p:cNvCxnSpPr>
            <a:cxnSpLocks/>
            <a:stCxn id="78" idx="4"/>
            <a:endCxn id="168" idx="0"/>
          </p:cNvCxnSpPr>
          <p:nvPr/>
        </p:nvCxnSpPr>
        <p:spPr>
          <a:xfrm rot="16200000" flipH="1">
            <a:off x="2546949" y="4884115"/>
            <a:ext cx="386134" cy="397322"/>
          </a:xfrm>
          <a:prstGeom prst="bentConnector3">
            <a:avLst>
              <a:gd name="adj1" fmla="val 50000"/>
            </a:avLst>
          </a:prstGeom>
          <a:ln w="28575">
            <a:solidFill>
              <a:schemeClr val="tx2">
                <a:lumMod val="60000"/>
                <a:lumOff val="40000"/>
              </a:schemeClr>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624BF6E0-62CD-4BE5-A507-E4D570C1B98D}"/>
              </a:ext>
            </a:extLst>
          </p:cNvPr>
          <p:cNvSpPr/>
          <p:nvPr/>
        </p:nvSpPr>
        <p:spPr>
          <a:xfrm>
            <a:off x="1622174" y="5069011"/>
            <a:ext cx="851168" cy="1338828"/>
          </a:xfrm>
          <a:prstGeom prst="rect">
            <a:avLst/>
          </a:prstGeom>
        </p:spPr>
        <p:txBody>
          <a:bodyPr wrap="square">
            <a:spAutoFit/>
          </a:bodyPr>
          <a:lstStyle/>
          <a:p>
            <a:r>
              <a:rPr lang="en-GB" sz="900" dirty="0"/>
              <a:t>Use this symbol to identify controls. Number each control and reference details in the control table.</a:t>
            </a:r>
          </a:p>
        </p:txBody>
      </p:sp>
      <p:sp>
        <p:nvSpPr>
          <p:cNvPr id="301" name="TextBox 300">
            <a:extLst>
              <a:ext uri="{FF2B5EF4-FFF2-40B4-BE49-F238E27FC236}">
                <a16:creationId xmlns:a16="http://schemas.microsoft.com/office/drawing/2014/main" id="{EAA7FC64-E8B3-41C0-AA07-6C4E1B2AF831}"/>
              </a:ext>
            </a:extLst>
          </p:cNvPr>
          <p:cNvSpPr txBox="1"/>
          <p:nvPr/>
        </p:nvSpPr>
        <p:spPr>
          <a:xfrm>
            <a:off x="10717244" y="5291383"/>
            <a:ext cx="1446525" cy="1061829"/>
          </a:xfrm>
          <a:prstGeom prst="rect">
            <a:avLst/>
          </a:prstGeom>
          <a:noFill/>
        </p:spPr>
        <p:txBody>
          <a:bodyPr wrap="square" rtlCol="0">
            <a:spAutoFit/>
          </a:bodyPr>
          <a:lstStyle/>
          <a:p>
            <a:r>
              <a:rPr lang="en-GB" sz="900" i="1" dirty="0"/>
              <a:t>E.g. A scammer (Actor) impersonates the client to deceive a processing officer into changing the bank account details (Action) to divert the payment (Outcome).</a:t>
            </a:r>
          </a:p>
        </p:txBody>
      </p:sp>
      <p:sp>
        <p:nvSpPr>
          <p:cNvPr id="76" name="TextBox 75">
            <a:extLst>
              <a:ext uri="{FF2B5EF4-FFF2-40B4-BE49-F238E27FC236}">
                <a16:creationId xmlns:a16="http://schemas.microsoft.com/office/drawing/2014/main" id="{B683BE31-CD3A-4CA3-8722-0E464C412137}"/>
              </a:ext>
            </a:extLst>
          </p:cNvPr>
          <p:cNvSpPr txBox="1"/>
          <p:nvPr/>
        </p:nvSpPr>
        <p:spPr>
          <a:xfrm>
            <a:off x="294906" y="1379858"/>
            <a:ext cx="2760307" cy="300082"/>
          </a:xfrm>
          <a:prstGeom prst="rect">
            <a:avLst/>
          </a:prstGeom>
          <a:noFill/>
        </p:spPr>
        <p:txBody>
          <a:bodyPr wrap="none" rtlCol="0">
            <a:spAutoFit/>
          </a:bodyPr>
          <a:lstStyle/>
          <a:p>
            <a:r>
              <a:rPr lang="en-GB" sz="1350" cap="all" dirty="0"/>
              <a:t>Example of how to use symbols</a:t>
            </a:r>
          </a:p>
        </p:txBody>
      </p:sp>
      <p:cxnSp>
        <p:nvCxnSpPr>
          <p:cNvPr id="77" name="Straight Connector 76">
            <a:extLst>
              <a:ext uri="{FF2B5EF4-FFF2-40B4-BE49-F238E27FC236}">
                <a16:creationId xmlns:a16="http://schemas.microsoft.com/office/drawing/2014/main" id="{8837FA52-BD9B-4447-9C69-86F3DF46B057}"/>
              </a:ext>
            </a:extLst>
          </p:cNvPr>
          <p:cNvCxnSpPr>
            <a:cxnSpLocks/>
          </p:cNvCxnSpPr>
          <p:nvPr/>
        </p:nvCxnSpPr>
        <p:spPr>
          <a:xfrm>
            <a:off x="361949" y="1656857"/>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6FC5EC52-937F-4AC9-ADCE-62B60E8F6BE7}"/>
              </a:ext>
            </a:extLst>
          </p:cNvPr>
          <p:cNvSpPr/>
          <p:nvPr/>
        </p:nvSpPr>
        <p:spPr>
          <a:xfrm>
            <a:off x="1240403" y="6738799"/>
            <a:ext cx="1172858" cy="1200329"/>
          </a:xfrm>
          <a:prstGeom prst="rect">
            <a:avLst/>
          </a:prstGeom>
        </p:spPr>
        <p:txBody>
          <a:bodyPr wrap="square">
            <a:spAutoFit/>
          </a:bodyPr>
          <a:lstStyle/>
          <a:p>
            <a:r>
              <a:rPr lang="en-GB" sz="900" dirty="0"/>
              <a:t>Use swim lanes to differentiate the tasks/</a:t>
            </a:r>
          </a:p>
          <a:p>
            <a:r>
              <a:rPr lang="en-GB" sz="900" dirty="0"/>
              <a:t>activities for each actor, e.g. different business units, applicants, third parties etc.</a:t>
            </a:r>
          </a:p>
        </p:txBody>
      </p:sp>
      <p:sp>
        <p:nvSpPr>
          <p:cNvPr id="19" name="Rectangle 18">
            <a:extLst>
              <a:ext uri="{FF2B5EF4-FFF2-40B4-BE49-F238E27FC236}">
                <a16:creationId xmlns:a16="http://schemas.microsoft.com/office/drawing/2014/main" id="{C0DC5682-F667-4821-9585-BCF9988C63F5}"/>
              </a:ext>
            </a:extLst>
          </p:cNvPr>
          <p:cNvSpPr/>
          <p:nvPr/>
        </p:nvSpPr>
        <p:spPr>
          <a:xfrm>
            <a:off x="6474498" y="2050867"/>
            <a:ext cx="2827165" cy="346249"/>
          </a:xfrm>
          <a:prstGeom prst="rect">
            <a:avLst/>
          </a:prstGeom>
        </p:spPr>
        <p:txBody>
          <a:bodyPr wrap="square">
            <a:spAutoFit/>
          </a:bodyPr>
          <a:lstStyle/>
          <a:p>
            <a:r>
              <a:rPr lang="en-GB" sz="825" dirty="0"/>
              <a:t>The arrows above the process represent the different phases. Label each phase. The arrows can be adjusted as needed.</a:t>
            </a:r>
          </a:p>
        </p:txBody>
      </p:sp>
      <p:pic>
        <p:nvPicPr>
          <p:cNvPr id="83" name="image3.png">
            <a:extLst>
              <a:ext uri="{FF2B5EF4-FFF2-40B4-BE49-F238E27FC236}">
                <a16:creationId xmlns:a16="http://schemas.microsoft.com/office/drawing/2014/main" id="{E461049E-2B03-4382-84D5-D8A5541389C5}"/>
              </a:ext>
            </a:extLst>
          </p:cNvPr>
          <p:cNvPicPr/>
          <p:nvPr/>
        </p:nvPicPr>
        <p:blipFill>
          <a:blip r:embed="rId10"/>
          <a:srcRect/>
          <a:stretch>
            <a:fillRect/>
          </a:stretch>
        </p:blipFill>
        <p:spPr>
          <a:xfrm>
            <a:off x="607495" y="158832"/>
            <a:ext cx="946150" cy="508635"/>
          </a:xfrm>
          <a:prstGeom prst="rect">
            <a:avLst/>
          </a:prstGeom>
          <a:ln/>
        </p:spPr>
      </p:pic>
      <p:pic>
        <p:nvPicPr>
          <p:cNvPr id="84" name="image1.png">
            <a:extLst>
              <a:ext uri="{FF2B5EF4-FFF2-40B4-BE49-F238E27FC236}">
                <a16:creationId xmlns:a16="http://schemas.microsoft.com/office/drawing/2014/main" id="{D5184B6E-4629-43A2-8286-1A74595C7804}"/>
              </a:ext>
            </a:extLst>
          </p:cNvPr>
          <p:cNvPicPr/>
          <p:nvPr/>
        </p:nvPicPr>
        <p:blipFill>
          <a:blip r:embed="rId11"/>
          <a:srcRect/>
          <a:stretch>
            <a:fillRect/>
          </a:stretch>
        </p:blipFill>
        <p:spPr>
          <a:xfrm>
            <a:off x="1726365" y="351237"/>
            <a:ext cx="755015" cy="287655"/>
          </a:xfrm>
          <a:prstGeom prst="rect">
            <a:avLst/>
          </a:prstGeom>
          <a:ln/>
        </p:spPr>
      </p:pic>
      <p:pic>
        <p:nvPicPr>
          <p:cNvPr id="87" name="image4.png">
            <a:extLst>
              <a:ext uri="{FF2B5EF4-FFF2-40B4-BE49-F238E27FC236}">
                <a16:creationId xmlns:a16="http://schemas.microsoft.com/office/drawing/2014/main" id="{3FFA570B-C132-4991-9457-5B8F1AE27134}"/>
              </a:ext>
            </a:extLst>
          </p:cNvPr>
          <p:cNvPicPr/>
          <p:nvPr/>
        </p:nvPicPr>
        <p:blipFill>
          <a:blip r:embed="rId12"/>
          <a:srcRect/>
          <a:stretch>
            <a:fillRect/>
          </a:stretch>
        </p:blipFill>
        <p:spPr>
          <a:xfrm>
            <a:off x="2589965" y="333457"/>
            <a:ext cx="708025" cy="323850"/>
          </a:xfrm>
          <a:prstGeom prst="rect">
            <a:avLst/>
          </a:prstGeom>
          <a:ln/>
        </p:spPr>
      </p:pic>
      <p:pic>
        <p:nvPicPr>
          <p:cNvPr id="97" name="Graphic 11">
            <a:extLst>
              <a:ext uri="{FF2B5EF4-FFF2-40B4-BE49-F238E27FC236}">
                <a16:creationId xmlns:a16="http://schemas.microsoft.com/office/drawing/2014/main" id="{886B824A-8DB4-45BB-B8AB-28FCC811F4B4}"/>
              </a:ext>
            </a:extLst>
          </p:cNvPr>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8AFABE85-EFBA-47C2-9167-F8ABD7C689FF}"/>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4</a:t>
            </a:fld>
            <a:endParaRPr lang="en-GB" sz="1200" b="1" dirty="0">
              <a:solidFill>
                <a:schemeClr val="tx1"/>
              </a:solidFill>
            </a:endParaRPr>
          </a:p>
        </p:txBody>
      </p:sp>
      <p:sp>
        <p:nvSpPr>
          <p:cNvPr id="98" name="TextBox 97">
            <a:extLst>
              <a:ext uri="{FF2B5EF4-FFF2-40B4-BE49-F238E27FC236}">
                <a16:creationId xmlns:a16="http://schemas.microsoft.com/office/drawing/2014/main" id="{28FB1B26-43B5-4BDB-93AF-35EF324E9D54}"/>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104" name="TextBox 103">
            <a:extLst>
              <a:ext uri="{FF2B5EF4-FFF2-40B4-BE49-F238E27FC236}">
                <a16:creationId xmlns:a16="http://schemas.microsoft.com/office/drawing/2014/main" id="{6949121B-48B1-4980-82CC-A59A8916A7C2}"/>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110" name="Rectangle 109">
            <a:extLst>
              <a:ext uri="{FF2B5EF4-FFF2-40B4-BE49-F238E27FC236}">
                <a16:creationId xmlns:a16="http://schemas.microsoft.com/office/drawing/2014/main" id="{B36AC582-E8FA-45B0-ADE3-8A15D26775F5}"/>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11" name="Group 110">
            <a:extLst>
              <a:ext uri="{FF2B5EF4-FFF2-40B4-BE49-F238E27FC236}">
                <a16:creationId xmlns:a16="http://schemas.microsoft.com/office/drawing/2014/main" id="{55B3176A-36C6-40E2-95B5-536B6ABB1FD0}"/>
              </a:ext>
            </a:extLst>
          </p:cNvPr>
          <p:cNvGrpSpPr/>
          <p:nvPr/>
        </p:nvGrpSpPr>
        <p:grpSpPr>
          <a:xfrm>
            <a:off x="8261946" y="127106"/>
            <a:ext cx="3545860" cy="688533"/>
            <a:chOff x="0" y="0"/>
            <a:chExt cx="3377820" cy="529590"/>
          </a:xfrm>
        </p:grpSpPr>
        <p:sp>
          <p:nvSpPr>
            <p:cNvPr id="112" name="Flowchart: Manual Operation 3">
              <a:extLst>
                <a:ext uri="{FF2B5EF4-FFF2-40B4-BE49-F238E27FC236}">
                  <a16:creationId xmlns:a16="http://schemas.microsoft.com/office/drawing/2014/main" id="{C65ACA50-AAA8-43B4-8C34-FB582014C400}"/>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113" name="Picture 112">
              <a:extLst>
                <a:ext uri="{FF2B5EF4-FFF2-40B4-BE49-F238E27FC236}">
                  <a16:creationId xmlns:a16="http://schemas.microsoft.com/office/drawing/2014/main" id="{70667A4C-AF67-4FD4-99F4-1B439E02928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1202373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60"/>
                                        </p:tgtEl>
                                        <p:attrNameLst>
                                          <p:attrName>style.visibility</p:attrName>
                                        </p:attrNameLst>
                                      </p:cBhvr>
                                      <p:to>
                                        <p:strVal val="visible"/>
                                      </p:to>
                                    </p:set>
                                    <p:animEffect transition="in" filter="fade">
                                      <p:cBhvr>
                                        <p:cTn id="7" dur="500"/>
                                        <p:tgtEl>
                                          <p:spTgt spid="260"/>
                                        </p:tgtEl>
                                      </p:cBhvr>
                                    </p:animEffect>
                                  </p:childTnLst>
                                </p:cTn>
                              </p:par>
                              <p:par>
                                <p:cTn id="8" presetID="9" presetClass="emph" presetSubtype="0" nodeType="withEffect">
                                  <p:stCondLst>
                                    <p:cond delay="0"/>
                                  </p:stCondLst>
                                  <p:childTnLst>
                                    <p:set>
                                      <p:cBhvr rctx="PPT">
                                        <p:cTn id="9" dur="indefinite"/>
                                        <p:tgtEl>
                                          <p:spTgt spid="260"/>
                                        </p:tgtEl>
                                        <p:attrNameLst>
                                          <p:attrName>style.opacity</p:attrName>
                                        </p:attrNameLst>
                                      </p:cBhvr>
                                      <p:to>
                                        <p:strVal val="0.5"/>
                                      </p:to>
                                    </p:set>
                                    <p:animEffect filter="image" prLst="opacity: 0.5">
                                      <p:cBhvr rctx="IE">
                                        <p:cTn id="10" dur="indefinite"/>
                                        <p:tgtEl>
                                          <p:spTgt spid="260"/>
                                        </p:tgtEl>
                                      </p:cBhvr>
                                    </p:animEffect>
                                  </p:childTnLst>
                                </p:cTn>
                              </p:par>
                              <p:par>
                                <p:cTn id="11" presetID="30" presetClass="emph" presetSubtype="0" fill="hold" nodeType="withEffect">
                                  <p:stCondLst>
                                    <p:cond delay="0"/>
                                  </p:stCondLst>
                                  <p:childTnLst>
                                    <p:animClr clrSpc="hsl" dir="cw">
                                      <p:cBhvr override="childStyle">
                                        <p:cTn id="12" dur="500" fill="hold"/>
                                        <p:tgtEl>
                                          <p:spTgt spid="260"/>
                                        </p:tgtEl>
                                        <p:attrNameLst>
                                          <p:attrName>style.color</p:attrName>
                                        </p:attrNameLst>
                                      </p:cBhvr>
                                      <p:by>
                                        <p:hsl h="0" s="12549" l="25098"/>
                                      </p:by>
                                    </p:animClr>
                                    <p:animClr clrSpc="hsl" dir="cw">
                                      <p:cBhvr>
                                        <p:cTn id="13" dur="500" fill="hold"/>
                                        <p:tgtEl>
                                          <p:spTgt spid="260"/>
                                        </p:tgtEl>
                                        <p:attrNameLst>
                                          <p:attrName>fillcolor</p:attrName>
                                        </p:attrNameLst>
                                      </p:cBhvr>
                                      <p:by>
                                        <p:hsl h="0" s="12549" l="25098"/>
                                      </p:by>
                                    </p:animClr>
                                    <p:animClr clrSpc="hsl" dir="cw">
                                      <p:cBhvr>
                                        <p:cTn id="14" dur="500" fill="hold"/>
                                        <p:tgtEl>
                                          <p:spTgt spid="260"/>
                                        </p:tgtEl>
                                        <p:attrNameLst>
                                          <p:attrName>stroke.color</p:attrName>
                                        </p:attrNameLst>
                                      </p:cBhvr>
                                      <p:by>
                                        <p:hsl h="0" s="12549" l="25098"/>
                                      </p:by>
                                    </p:animClr>
                                    <p:set>
                                      <p:cBhvr>
                                        <p:cTn id="15" dur="500" fill="hold"/>
                                        <p:tgtEl>
                                          <p:spTgt spid="260"/>
                                        </p:tgtEl>
                                        <p:attrNameLst>
                                          <p:attrName>fill.type</p:attrName>
                                        </p:attrNameLst>
                                      </p:cBhvr>
                                      <p:to>
                                        <p:strVal val="solid"/>
                                      </p:to>
                                    </p:se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261"/>
                                        </p:tgtEl>
                                        <p:attrNameLst>
                                          <p:attrName>style.visibility</p:attrName>
                                        </p:attrNameLst>
                                      </p:cBhvr>
                                      <p:to>
                                        <p:strVal val="visible"/>
                                      </p:to>
                                    </p:set>
                                    <p:animEffect transition="in" filter="fade">
                                      <p:cBhvr>
                                        <p:cTn id="19" dur="500"/>
                                        <p:tgtEl>
                                          <p:spTgt spid="261"/>
                                        </p:tgtEl>
                                      </p:cBhvr>
                                    </p:animEffect>
                                  </p:childTnLst>
                                </p:cTn>
                              </p:par>
                              <p:par>
                                <p:cTn id="20" presetID="26" presetClass="emph" presetSubtype="0" fill="hold" nodeType="withEffect">
                                  <p:stCondLst>
                                    <p:cond delay="0"/>
                                  </p:stCondLst>
                                  <p:childTnLst>
                                    <p:animEffect transition="out" filter="fade">
                                      <p:cBhvr>
                                        <p:cTn id="21" dur="500" tmFilter="0, 0; .2, .5; .8, .5; 1, 0"/>
                                        <p:tgtEl>
                                          <p:spTgt spid="261"/>
                                        </p:tgtEl>
                                      </p:cBhvr>
                                    </p:animEffect>
                                    <p:animScale>
                                      <p:cBhvr>
                                        <p:cTn id="22" dur="250" autoRev="1" fill="hold"/>
                                        <p:tgtEl>
                                          <p:spTgt spid="261"/>
                                        </p:tgtEl>
                                      </p:cBhvr>
                                      <p:by x="105000" y="105000"/>
                                    </p:animScale>
                                  </p:childTnLst>
                                </p:cTn>
                              </p:par>
                            </p:childTnLst>
                          </p:cTn>
                        </p:par>
                        <p:par>
                          <p:cTn id="23" fill="hold">
                            <p:stCondLst>
                              <p:cond delay="1000"/>
                            </p:stCondLst>
                            <p:childTnLst>
                              <p:par>
                                <p:cTn id="24" presetID="10" presetClass="entr" presetSubtype="0" fill="hold" nodeType="afterEffect">
                                  <p:stCondLst>
                                    <p:cond delay="0"/>
                                  </p:stCondLst>
                                  <p:childTnLst>
                                    <p:set>
                                      <p:cBhvr>
                                        <p:cTn id="25" dur="1" fill="hold">
                                          <p:stCondLst>
                                            <p:cond delay="0"/>
                                          </p:stCondLst>
                                        </p:cTn>
                                        <p:tgtEl>
                                          <p:spTgt spid="262"/>
                                        </p:tgtEl>
                                        <p:attrNameLst>
                                          <p:attrName>style.visibility</p:attrName>
                                        </p:attrNameLst>
                                      </p:cBhvr>
                                      <p:to>
                                        <p:strVal val="visible"/>
                                      </p:to>
                                    </p:set>
                                    <p:animEffect transition="in" filter="fade">
                                      <p:cBhvr>
                                        <p:cTn id="26" dur="500"/>
                                        <p:tgtEl>
                                          <p:spTgt spid="262"/>
                                        </p:tgtEl>
                                      </p:cBhvr>
                                    </p:animEffect>
                                  </p:childTnLst>
                                </p:cTn>
                              </p:par>
                              <p:par>
                                <p:cTn id="27" presetID="9" presetClass="emph" presetSubtype="0" nodeType="withEffect">
                                  <p:stCondLst>
                                    <p:cond delay="0"/>
                                  </p:stCondLst>
                                  <p:childTnLst>
                                    <p:set>
                                      <p:cBhvr rctx="PPT">
                                        <p:cTn id="28" dur="indefinite"/>
                                        <p:tgtEl>
                                          <p:spTgt spid="262"/>
                                        </p:tgtEl>
                                        <p:attrNameLst>
                                          <p:attrName>style.opacity</p:attrName>
                                        </p:attrNameLst>
                                      </p:cBhvr>
                                      <p:to>
                                        <p:strVal val="0.5"/>
                                      </p:to>
                                    </p:set>
                                    <p:animEffect filter="image" prLst="opacity: 0.5">
                                      <p:cBhvr rctx="IE">
                                        <p:cTn id="29" dur="indefinite"/>
                                        <p:tgtEl>
                                          <p:spTgt spid="262"/>
                                        </p:tgtEl>
                                      </p:cBhvr>
                                    </p:animEffect>
                                  </p:childTnLst>
                                </p:cTn>
                              </p:par>
                              <p:par>
                                <p:cTn id="30" presetID="30" presetClass="emph" presetSubtype="0" fill="hold" nodeType="withEffect">
                                  <p:stCondLst>
                                    <p:cond delay="0"/>
                                  </p:stCondLst>
                                  <p:childTnLst>
                                    <p:animClr clrSpc="hsl" dir="cw">
                                      <p:cBhvr override="childStyle">
                                        <p:cTn id="31" dur="500" fill="hold"/>
                                        <p:tgtEl>
                                          <p:spTgt spid="262"/>
                                        </p:tgtEl>
                                        <p:attrNameLst>
                                          <p:attrName>style.color</p:attrName>
                                        </p:attrNameLst>
                                      </p:cBhvr>
                                      <p:by>
                                        <p:hsl h="0" s="12549" l="25098"/>
                                      </p:by>
                                    </p:animClr>
                                    <p:animClr clrSpc="hsl" dir="cw">
                                      <p:cBhvr>
                                        <p:cTn id="32" dur="500" fill="hold"/>
                                        <p:tgtEl>
                                          <p:spTgt spid="262"/>
                                        </p:tgtEl>
                                        <p:attrNameLst>
                                          <p:attrName>fillcolor</p:attrName>
                                        </p:attrNameLst>
                                      </p:cBhvr>
                                      <p:by>
                                        <p:hsl h="0" s="12549" l="25098"/>
                                      </p:by>
                                    </p:animClr>
                                    <p:animClr clrSpc="hsl" dir="cw">
                                      <p:cBhvr>
                                        <p:cTn id="33" dur="500" fill="hold"/>
                                        <p:tgtEl>
                                          <p:spTgt spid="262"/>
                                        </p:tgtEl>
                                        <p:attrNameLst>
                                          <p:attrName>stroke.color</p:attrName>
                                        </p:attrNameLst>
                                      </p:cBhvr>
                                      <p:by>
                                        <p:hsl h="0" s="12549" l="25098"/>
                                      </p:by>
                                    </p:animClr>
                                    <p:set>
                                      <p:cBhvr>
                                        <p:cTn id="34" dur="500" fill="hold"/>
                                        <p:tgtEl>
                                          <p:spTgt spid="262"/>
                                        </p:tgtEl>
                                        <p:attrNameLst>
                                          <p:attrName>fill.type</p:attrName>
                                        </p:attrNameLst>
                                      </p:cBhvr>
                                      <p:to>
                                        <p:strVal val="solid"/>
                                      </p:to>
                                    </p:set>
                                  </p:childTnLst>
                                </p:cTn>
                              </p:par>
                            </p:childTnLst>
                          </p:cTn>
                        </p:par>
                        <p:par>
                          <p:cTn id="35" fill="hold">
                            <p:stCondLst>
                              <p:cond delay="1500"/>
                            </p:stCondLst>
                            <p:childTnLst>
                              <p:par>
                                <p:cTn id="36" presetID="10" presetClass="entr" presetSubtype="0" fill="hold" nodeType="afterEffect">
                                  <p:stCondLst>
                                    <p:cond delay="0"/>
                                  </p:stCondLst>
                                  <p:childTnLst>
                                    <p:set>
                                      <p:cBhvr>
                                        <p:cTn id="37" dur="1" fill="hold">
                                          <p:stCondLst>
                                            <p:cond delay="0"/>
                                          </p:stCondLst>
                                        </p:cTn>
                                        <p:tgtEl>
                                          <p:spTgt spid="263"/>
                                        </p:tgtEl>
                                        <p:attrNameLst>
                                          <p:attrName>style.visibility</p:attrName>
                                        </p:attrNameLst>
                                      </p:cBhvr>
                                      <p:to>
                                        <p:strVal val="visible"/>
                                      </p:to>
                                    </p:set>
                                    <p:animEffect transition="in" filter="fade">
                                      <p:cBhvr>
                                        <p:cTn id="38" dur="500"/>
                                        <p:tgtEl>
                                          <p:spTgt spid="263"/>
                                        </p:tgtEl>
                                      </p:cBhvr>
                                    </p:animEffect>
                                  </p:childTnLst>
                                </p:cTn>
                              </p:par>
                              <p:par>
                                <p:cTn id="39" presetID="9" presetClass="emph" presetSubtype="0" nodeType="withEffect">
                                  <p:stCondLst>
                                    <p:cond delay="0"/>
                                  </p:stCondLst>
                                  <p:childTnLst>
                                    <p:set>
                                      <p:cBhvr rctx="PPT">
                                        <p:cTn id="40" dur="indefinite"/>
                                        <p:tgtEl>
                                          <p:spTgt spid="263"/>
                                        </p:tgtEl>
                                        <p:attrNameLst>
                                          <p:attrName>style.opacity</p:attrName>
                                        </p:attrNameLst>
                                      </p:cBhvr>
                                      <p:to>
                                        <p:strVal val="0.5"/>
                                      </p:to>
                                    </p:set>
                                    <p:animEffect filter="image" prLst="opacity: 0.5">
                                      <p:cBhvr rctx="IE">
                                        <p:cTn id="41" dur="indefinite"/>
                                        <p:tgtEl>
                                          <p:spTgt spid="263"/>
                                        </p:tgtEl>
                                      </p:cBhvr>
                                    </p:animEffect>
                                  </p:childTnLst>
                                </p:cTn>
                              </p:par>
                              <p:par>
                                <p:cTn id="42" presetID="30" presetClass="emph" presetSubtype="0" fill="hold" nodeType="withEffect">
                                  <p:stCondLst>
                                    <p:cond delay="0"/>
                                  </p:stCondLst>
                                  <p:childTnLst>
                                    <p:animClr clrSpc="hsl" dir="cw">
                                      <p:cBhvr override="childStyle">
                                        <p:cTn id="43" dur="500" fill="hold"/>
                                        <p:tgtEl>
                                          <p:spTgt spid="263"/>
                                        </p:tgtEl>
                                        <p:attrNameLst>
                                          <p:attrName>style.color</p:attrName>
                                        </p:attrNameLst>
                                      </p:cBhvr>
                                      <p:by>
                                        <p:hsl h="0" s="12549" l="25098"/>
                                      </p:by>
                                    </p:animClr>
                                    <p:animClr clrSpc="hsl" dir="cw">
                                      <p:cBhvr>
                                        <p:cTn id="44" dur="500" fill="hold"/>
                                        <p:tgtEl>
                                          <p:spTgt spid="263"/>
                                        </p:tgtEl>
                                        <p:attrNameLst>
                                          <p:attrName>fillcolor</p:attrName>
                                        </p:attrNameLst>
                                      </p:cBhvr>
                                      <p:by>
                                        <p:hsl h="0" s="12549" l="25098"/>
                                      </p:by>
                                    </p:animClr>
                                    <p:animClr clrSpc="hsl" dir="cw">
                                      <p:cBhvr>
                                        <p:cTn id="45" dur="500" fill="hold"/>
                                        <p:tgtEl>
                                          <p:spTgt spid="263"/>
                                        </p:tgtEl>
                                        <p:attrNameLst>
                                          <p:attrName>stroke.color</p:attrName>
                                        </p:attrNameLst>
                                      </p:cBhvr>
                                      <p:by>
                                        <p:hsl h="0" s="12549" l="25098"/>
                                      </p:by>
                                    </p:animClr>
                                    <p:set>
                                      <p:cBhvr>
                                        <p:cTn id="46" dur="500" fill="hold"/>
                                        <p:tgtEl>
                                          <p:spTgt spid="263"/>
                                        </p:tgtEl>
                                        <p:attrNameLst>
                                          <p:attrName>fill.type</p:attrName>
                                        </p:attrNameLst>
                                      </p:cBhvr>
                                      <p:to>
                                        <p:strVal val="solid"/>
                                      </p:to>
                                    </p:set>
                                  </p:childTnLst>
                                </p:cTn>
                              </p:par>
                            </p:childTnLst>
                          </p:cTn>
                        </p:par>
                        <p:par>
                          <p:cTn id="47" fill="hold">
                            <p:stCondLst>
                              <p:cond delay="2000"/>
                            </p:stCondLst>
                            <p:childTnLst>
                              <p:par>
                                <p:cTn id="48" presetID="10" presetClass="entr" presetSubtype="0" fill="hold" nodeType="afterEffect">
                                  <p:stCondLst>
                                    <p:cond delay="0"/>
                                  </p:stCondLst>
                                  <p:childTnLst>
                                    <p:set>
                                      <p:cBhvr>
                                        <p:cTn id="49" dur="1" fill="hold">
                                          <p:stCondLst>
                                            <p:cond delay="0"/>
                                          </p:stCondLst>
                                        </p:cTn>
                                        <p:tgtEl>
                                          <p:spTgt spid="264"/>
                                        </p:tgtEl>
                                        <p:attrNameLst>
                                          <p:attrName>style.visibility</p:attrName>
                                        </p:attrNameLst>
                                      </p:cBhvr>
                                      <p:to>
                                        <p:strVal val="visible"/>
                                      </p:to>
                                    </p:set>
                                    <p:animEffect transition="in" filter="fade">
                                      <p:cBhvr>
                                        <p:cTn id="50" dur="500"/>
                                        <p:tgtEl>
                                          <p:spTgt spid="264"/>
                                        </p:tgtEl>
                                      </p:cBhvr>
                                    </p:animEffect>
                                  </p:childTnLst>
                                </p:cTn>
                              </p:par>
                              <p:par>
                                <p:cTn id="51" presetID="26" presetClass="emph" presetSubtype="0" fill="hold" nodeType="withEffect">
                                  <p:stCondLst>
                                    <p:cond delay="0"/>
                                  </p:stCondLst>
                                  <p:childTnLst>
                                    <p:animEffect transition="out" filter="fade">
                                      <p:cBhvr>
                                        <p:cTn id="52" dur="500" tmFilter="0, 0; .2, .5; .8, .5; 1, 0"/>
                                        <p:tgtEl>
                                          <p:spTgt spid="264"/>
                                        </p:tgtEl>
                                      </p:cBhvr>
                                    </p:animEffect>
                                    <p:animScale>
                                      <p:cBhvr>
                                        <p:cTn id="53" dur="250" autoRev="1" fill="hold"/>
                                        <p:tgtEl>
                                          <p:spTgt spid="264"/>
                                        </p:tgtEl>
                                      </p:cBhvr>
                                      <p:by x="105000" y="105000"/>
                                    </p:animScale>
                                  </p:childTnLst>
                                </p:cTn>
                              </p:par>
                            </p:childTnLst>
                          </p:cTn>
                        </p:par>
                        <p:par>
                          <p:cTn id="54" fill="hold">
                            <p:stCondLst>
                              <p:cond delay="2500"/>
                            </p:stCondLst>
                            <p:childTnLst>
                              <p:par>
                                <p:cTn id="55" presetID="10" presetClass="entr" presetSubtype="0" fill="hold" nodeType="afterEffect">
                                  <p:stCondLst>
                                    <p:cond delay="0"/>
                                  </p:stCondLst>
                                  <p:childTnLst>
                                    <p:set>
                                      <p:cBhvr>
                                        <p:cTn id="56" dur="1" fill="hold">
                                          <p:stCondLst>
                                            <p:cond delay="0"/>
                                          </p:stCondLst>
                                        </p:cTn>
                                        <p:tgtEl>
                                          <p:spTgt spid="265"/>
                                        </p:tgtEl>
                                        <p:attrNameLst>
                                          <p:attrName>style.visibility</p:attrName>
                                        </p:attrNameLst>
                                      </p:cBhvr>
                                      <p:to>
                                        <p:strVal val="visible"/>
                                      </p:to>
                                    </p:set>
                                    <p:animEffect transition="in" filter="fade">
                                      <p:cBhvr>
                                        <p:cTn id="57" dur="500"/>
                                        <p:tgtEl>
                                          <p:spTgt spid="265"/>
                                        </p:tgtEl>
                                      </p:cBhvr>
                                    </p:animEffect>
                                  </p:childTnLst>
                                </p:cTn>
                              </p:par>
                              <p:par>
                                <p:cTn id="58" presetID="9" presetClass="emph" presetSubtype="0" nodeType="withEffect">
                                  <p:stCondLst>
                                    <p:cond delay="0"/>
                                  </p:stCondLst>
                                  <p:childTnLst>
                                    <p:set>
                                      <p:cBhvr rctx="PPT">
                                        <p:cTn id="59" dur="indefinite"/>
                                        <p:tgtEl>
                                          <p:spTgt spid="265"/>
                                        </p:tgtEl>
                                        <p:attrNameLst>
                                          <p:attrName>style.opacity</p:attrName>
                                        </p:attrNameLst>
                                      </p:cBhvr>
                                      <p:to>
                                        <p:strVal val="0.5"/>
                                      </p:to>
                                    </p:set>
                                    <p:animEffect filter="image" prLst="opacity: 0.5">
                                      <p:cBhvr rctx="IE">
                                        <p:cTn id="60" dur="indefinite"/>
                                        <p:tgtEl>
                                          <p:spTgt spid="265"/>
                                        </p:tgtEl>
                                      </p:cBhvr>
                                    </p:animEffect>
                                  </p:childTnLst>
                                </p:cTn>
                              </p:par>
                              <p:par>
                                <p:cTn id="61" presetID="30" presetClass="emph" presetSubtype="0" fill="hold" nodeType="withEffect">
                                  <p:stCondLst>
                                    <p:cond delay="0"/>
                                  </p:stCondLst>
                                  <p:childTnLst>
                                    <p:animClr clrSpc="hsl" dir="cw">
                                      <p:cBhvr override="childStyle">
                                        <p:cTn id="62" dur="500" fill="hold"/>
                                        <p:tgtEl>
                                          <p:spTgt spid="265"/>
                                        </p:tgtEl>
                                        <p:attrNameLst>
                                          <p:attrName>style.color</p:attrName>
                                        </p:attrNameLst>
                                      </p:cBhvr>
                                      <p:by>
                                        <p:hsl h="0" s="12549" l="25098"/>
                                      </p:by>
                                    </p:animClr>
                                    <p:animClr clrSpc="hsl" dir="cw">
                                      <p:cBhvr>
                                        <p:cTn id="63" dur="500" fill="hold"/>
                                        <p:tgtEl>
                                          <p:spTgt spid="265"/>
                                        </p:tgtEl>
                                        <p:attrNameLst>
                                          <p:attrName>fillcolor</p:attrName>
                                        </p:attrNameLst>
                                      </p:cBhvr>
                                      <p:by>
                                        <p:hsl h="0" s="12549" l="25098"/>
                                      </p:by>
                                    </p:animClr>
                                    <p:animClr clrSpc="hsl" dir="cw">
                                      <p:cBhvr>
                                        <p:cTn id="64" dur="500" fill="hold"/>
                                        <p:tgtEl>
                                          <p:spTgt spid="265"/>
                                        </p:tgtEl>
                                        <p:attrNameLst>
                                          <p:attrName>stroke.color</p:attrName>
                                        </p:attrNameLst>
                                      </p:cBhvr>
                                      <p:by>
                                        <p:hsl h="0" s="12549" l="25098"/>
                                      </p:by>
                                    </p:animClr>
                                    <p:set>
                                      <p:cBhvr>
                                        <p:cTn id="65" dur="500" fill="hold"/>
                                        <p:tgtEl>
                                          <p:spTgt spid="265"/>
                                        </p:tgtEl>
                                        <p:attrNameLst>
                                          <p:attrName>fill.type</p:attrName>
                                        </p:attrNameLst>
                                      </p:cBhvr>
                                      <p:to>
                                        <p:strVal val="solid"/>
                                      </p:to>
                                    </p:set>
                                  </p:childTnLst>
                                </p:cTn>
                              </p:par>
                            </p:childTnLst>
                          </p:cTn>
                        </p:par>
                        <p:par>
                          <p:cTn id="66" fill="hold">
                            <p:stCondLst>
                              <p:cond delay="3000"/>
                            </p:stCondLst>
                            <p:childTnLst>
                              <p:par>
                                <p:cTn id="67" presetID="10" presetClass="entr" presetSubtype="0" fill="hold" nodeType="afterEffect">
                                  <p:stCondLst>
                                    <p:cond delay="0"/>
                                  </p:stCondLst>
                                  <p:childTnLst>
                                    <p:set>
                                      <p:cBhvr>
                                        <p:cTn id="68" dur="1" fill="hold">
                                          <p:stCondLst>
                                            <p:cond delay="0"/>
                                          </p:stCondLst>
                                        </p:cTn>
                                        <p:tgtEl>
                                          <p:spTgt spid="266"/>
                                        </p:tgtEl>
                                        <p:attrNameLst>
                                          <p:attrName>style.visibility</p:attrName>
                                        </p:attrNameLst>
                                      </p:cBhvr>
                                      <p:to>
                                        <p:strVal val="visible"/>
                                      </p:to>
                                    </p:set>
                                    <p:animEffect transition="in" filter="fade">
                                      <p:cBhvr>
                                        <p:cTn id="69" dur="500"/>
                                        <p:tgtEl>
                                          <p:spTgt spid="266"/>
                                        </p:tgtEl>
                                      </p:cBhvr>
                                    </p:animEffect>
                                  </p:childTnLst>
                                </p:cTn>
                              </p:par>
                              <p:par>
                                <p:cTn id="70" presetID="26" presetClass="emph" presetSubtype="0" fill="hold" nodeType="withEffect">
                                  <p:stCondLst>
                                    <p:cond delay="0"/>
                                  </p:stCondLst>
                                  <p:childTnLst>
                                    <p:animEffect transition="out" filter="fade">
                                      <p:cBhvr>
                                        <p:cTn id="71" dur="500" tmFilter="0, 0; .2, .5; .8, .5; 1, 0"/>
                                        <p:tgtEl>
                                          <p:spTgt spid="266"/>
                                        </p:tgtEl>
                                      </p:cBhvr>
                                    </p:animEffect>
                                    <p:animScale>
                                      <p:cBhvr>
                                        <p:cTn id="72" dur="250" autoRev="1" fill="hold"/>
                                        <p:tgtEl>
                                          <p:spTgt spid="266"/>
                                        </p:tgtEl>
                                      </p:cBhvr>
                                      <p:by x="105000" y="105000"/>
                                    </p:animScale>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267"/>
                                        </p:tgtEl>
                                        <p:attrNameLst>
                                          <p:attrName>style.visibility</p:attrName>
                                        </p:attrNameLst>
                                      </p:cBhvr>
                                      <p:to>
                                        <p:strVal val="visible"/>
                                      </p:to>
                                    </p:set>
                                    <p:animEffect transition="in" filter="fade">
                                      <p:cBhvr>
                                        <p:cTn id="77" dur="500"/>
                                        <p:tgtEl>
                                          <p:spTgt spid="267"/>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mph" presetSubtype="0" nodeType="clickEffect">
                                  <p:stCondLst>
                                    <p:cond delay="0"/>
                                  </p:stCondLst>
                                  <p:childTnLst>
                                    <p:set>
                                      <p:cBhvr rctx="PPT">
                                        <p:cTn id="81" dur="indefinite"/>
                                        <p:tgtEl>
                                          <p:spTgt spid="267"/>
                                        </p:tgtEl>
                                        <p:attrNameLst>
                                          <p:attrName>style.opacity</p:attrName>
                                        </p:attrNameLst>
                                      </p:cBhvr>
                                      <p:to>
                                        <p:strVal val="0.5"/>
                                      </p:to>
                                    </p:set>
                                    <p:animEffect filter="image" prLst="opacity: 0.5">
                                      <p:cBhvr rctx="IE">
                                        <p:cTn id="82" dur="indefinite"/>
                                        <p:tgtEl>
                                          <p:spTgt spid="267"/>
                                        </p:tgtEl>
                                      </p:cBhvr>
                                    </p:animEffect>
                                  </p:childTnLst>
                                </p:cTn>
                              </p:par>
                              <p:par>
                                <p:cTn id="83" presetID="30" presetClass="emph" presetSubtype="0" fill="hold" nodeType="withEffect">
                                  <p:stCondLst>
                                    <p:cond delay="0"/>
                                  </p:stCondLst>
                                  <p:childTnLst>
                                    <p:animClr clrSpc="hsl" dir="cw">
                                      <p:cBhvr override="childStyle">
                                        <p:cTn id="84" dur="500" fill="hold"/>
                                        <p:tgtEl>
                                          <p:spTgt spid="267"/>
                                        </p:tgtEl>
                                        <p:attrNameLst>
                                          <p:attrName>style.color</p:attrName>
                                        </p:attrNameLst>
                                      </p:cBhvr>
                                      <p:by>
                                        <p:hsl h="0" s="12549" l="25098"/>
                                      </p:by>
                                    </p:animClr>
                                    <p:animClr clrSpc="hsl" dir="cw">
                                      <p:cBhvr>
                                        <p:cTn id="85" dur="500" fill="hold"/>
                                        <p:tgtEl>
                                          <p:spTgt spid="267"/>
                                        </p:tgtEl>
                                        <p:attrNameLst>
                                          <p:attrName>fillcolor</p:attrName>
                                        </p:attrNameLst>
                                      </p:cBhvr>
                                      <p:by>
                                        <p:hsl h="0" s="12549" l="25098"/>
                                      </p:by>
                                    </p:animClr>
                                    <p:animClr clrSpc="hsl" dir="cw">
                                      <p:cBhvr>
                                        <p:cTn id="86" dur="500" fill="hold"/>
                                        <p:tgtEl>
                                          <p:spTgt spid="267"/>
                                        </p:tgtEl>
                                        <p:attrNameLst>
                                          <p:attrName>stroke.color</p:attrName>
                                        </p:attrNameLst>
                                      </p:cBhvr>
                                      <p:by>
                                        <p:hsl h="0" s="12549" l="25098"/>
                                      </p:by>
                                    </p:animClr>
                                    <p:set>
                                      <p:cBhvr>
                                        <p:cTn id="87" dur="500" fill="hold"/>
                                        <p:tgtEl>
                                          <p:spTgt spid="26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CBB4D391-56A4-4D82-B413-98E6B07EA00E}"/>
              </a:ext>
            </a:extLst>
          </p:cNvPr>
          <p:cNvCxnSpPr>
            <a:cxnSpLocks/>
          </p:cNvCxnSpPr>
          <p:nvPr/>
        </p:nvCxnSpPr>
        <p:spPr>
          <a:xfrm>
            <a:off x="395095" y="4712061"/>
            <a:ext cx="11804927"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ABEC37BA-8C87-4B30-A8A4-E735B79BBAD7}"/>
              </a:ext>
            </a:extLst>
          </p:cNvPr>
          <p:cNvSpPr/>
          <p:nvPr/>
        </p:nvSpPr>
        <p:spPr>
          <a:xfrm>
            <a:off x="373507" y="3296618"/>
            <a:ext cx="546089" cy="1269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2</a:t>
            </a:r>
          </a:p>
        </p:txBody>
      </p:sp>
      <p:sp>
        <p:nvSpPr>
          <p:cNvPr id="39" name="Rectangle 38">
            <a:extLst>
              <a:ext uri="{FF2B5EF4-FFF2-40B4-BE49-F238E27FC236}">
                <a16:creationId xmlns:a16="http://schemas.microsoft.com/office/drawing/2014/main" id="{2F1163D3-A87E-4DB2-B292-757D61781D9F}"/>
              </a:ext>
            </a:extLst>
          </p:cNvPr>
          <p:cNvSpPr/>
          <p:nvPr/>
        </p:nvSpPr>
        <p:spPr>
          <a:xfrm>
            <a:off x="373507" y="4864053"/>
            <a:ext cx="546089" cy="1269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3</a:t>
            </a:r>
          </a:p>
        </p:txBody>
      </p:sp>
      <p:cxnSp>
        <p:nvCxnSpPr>
          <p:cNvPr id="22" name="Straight Connector 21">
            <a:extLst>
              <a:ext uri="{FF2B5EF4-FFF2-40B4-BE49-F238E27FC236}">
                <a16:creationId xmlns:a16="http://schemas.microsoft.com/office/drawing/2014/main" id="{5C0C86B3-3329-4837-B36B-A4A4AC0D8639}"/>
              </a:ext>
            </a:extLst>
          </p:cNvPr>
          <p:cNvCxnSpPr>
            <a:cxnSpLocks/>
          </p:cNvCxnSpPr>
          <p:nvPr/>
        </p:nvCxnSpPr>
        <p:spPr>
          <a:xfrm>
            <a:off x="395095" y="6291568"/>
            <a:ext cx="11804927"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60A285A0-97F9-496F-83A7-E6C71AA2E2CC}"/>
              </a:ext>
            </a:extLst>
          </p:cNvPr>
          <p:cNvSpPr/>
          <p:nvPr/>
        </p:nvSpPr>
        <p:spPr>
          <a:xfrm>
            <a:off x="373507" y="6438788"/>
            <a:ext cx="546089" cy="12690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4</a:t>
            </a:r>
          </a:p>
        </p:txBody>
      </p:sp>
      <p:sp>
        <p:nvSpPr>
          <p:cNvPr id="48" name="Arrow: Pentagon 47">
            <a:extLst>
              <a:ext uri="{FF2B5EF4-FFF2-40B4-BE49-F238E27FC236}">
                <a16:creationId xmlns:a16="http://schemas.microsoft.com/office/drawing/2014/main" id="{050C94CF-FC4F-481E-894F-99FF9CE3D1AD}"/>
              </a:ext>
            </a:extLst>
          </p:cNvPr>
          <p:cNvSpPr/>
          <p:nvPr/>
        </p:nvSpPr>
        <p:spPr>
          <a:xfrm>
            <a:off x="373507" y="1330119"/>
            <a:ext cx="12069023" cy="317521"/>
          </a:xfrm>
          <a:prstGeom prst="homePlat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&lt;Phase 1&gt;</a:t>
            </a:r>
          </a:p>
        </p:txBody>
      </p:sp>
      <p:sp>
        <p:nvSpPr>
          <p:cNvPr id="24" name="Rectangle 23">
            <a:extLst>
              <a:ext uri="{FF2B5EF4-FFF2-40B4-BE49-F238E27FC236}">
                <a16:creationId xmlns:a16="http://schemas.microsoft.com/office/drawing/2014/main" id="{0C3CE813-34E1-458E-840C-A1CC9EF96A18}"/>
              </a:ext>
            </a:extLst>
          </p:cNvPr>
          <p:cNvSpPr/>
          <p:nvPr/>
        </p:nvSpPr>
        <p:spPr>
          <a:xfrm>
            <a:off x="373507" y="1748232"/>
            <a:ext cx="546089" cy="1269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1</a:t>
            </a:r>
          </a:p>
        </p:txBody>
      </p:sp>
      <p:cxnSp>
        <p:nvCxnSpPr>
          <p:cNvPr id="53" name="Straight Connector 52">
            <a:extLst>
              <a:ext uri="{FF2B5EF4-FFF2-40B4-BE49-F238E27FC236}">
                <a16:creationId xmlns:a16="http://schemas.microsoft.com/office/drawing/2014/main" id="{70C7102D-B798-4B43-BE3D-E873C39CFB44}"/>
              </a:ext>
            </a:extLst>
          </p:cNvPr>
          <p:cNvCxnSpPr>
            <a:cxnSpLocks/>
          </p:cNvCxnSpPr>
          <p:nvPr/>
        </p:nvCxnSpPr>
        <p:spPr>
          <a:xfrm>
            <a:off x="395095" y="3159699"/>
            <a:ext cx="11862678" cy="0"/>
          </a:xfrm>
          <a:prstGeom prst="lin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cxnSp>
      <p:sp>
        <p:nvSpPr>
          <p:cNvPr id="12" name="TextBox 11">
            <a:extLst>
              <a:ext uri="{FF2B5EF4-FFF2-40B4-BE49-F238E27FC236}">
                <a16:creationId xmlns:a16="http://schemas.microsoft.com/office/drawing/2014/main" id="{B20FFDE8-D732-4DB7-B71B-FFE8AB23EF92}"/>
              </a:ext>
            </a:extLst>
          </p:cNvPr>
          <p:cNvSpPr txBox="1"/>
          <p:nvPr/>
        </p:nvSpPr>
        <p:spPr>
          <a:xfrm>
            <a:off x="294906" y="990129"/>
            <a:ext cx="1401217" cy="300082"/>
          </a:xfrm>
          <a:prstGeom prst="rect">
            <a:avLst/>
          </a:prstGeom>
          <a:noFill/>
        </p:spPr>
        <p:txBody>
          <a:bodyPr wrap="none" rtlCol="0">
            <a:spAutoFit/>
          </a:bodyPr>
          <a:lstStyle/>
          <a:p>
            <a:r>
              <a:rPr lang="en-GB" sz="1350" cap="all" dirty="0"/>
              <a:t>&lt;Process Title&gt;</a:t>
            </a:r>
          </a:p>
        </p:txBody>
      </p:sp>
      <p:cxnSp>
        <p:nvCxnSpPr>
          <p:cNvPr id="14" name="Straight Connector 13">
            <a:extLst>
              <a:ext uri="{FF2B5EF4-FFF2-40B4-BE49-F238E27FC236}">
                <a16:creationId xmlns:a16="http://schemas.microsoft.com/office/drawing/2014/main" id="{1BFD77EA-070C-43A0-BBB2-2C0C418F6516}"/>
              </a:ext>
            </a:extLst>
          </p:cNvPr>
          <p:cNvCxnSpPr>
            <a:cxnSpLocks/>
          </p:cNvCxnSpPr>
          <p:nvPr/>
        </p:nvCxnSpPr>
        <p:spPr>
          <a:xfrm>
            <a:off x="361949" y="1267128"/>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6" name="image3.png">
            <a:extLst>
              <a:ext uri="{FF2B5EF4-FFF2-40B4-BE49-F238E27FC236}">
                <a16:creationId xmlns:a16="http://schemas.microsoft.com/office/drawing/2014/main" id="{6D2AAD7D-7FEE-4D92-8E50-F82F77924A61}"/>
              </a:ext>
            </a:extLst>
          </p:cNvPr>
          <p:cNvPicPr/>
          <p:nvPr/>
        </p:nvPicPr>
        <p:blipFill>
          <a:blip r:embed="rId2"/>
          <a:srcRect/>
          <a:stretch>
            <a:fillRect/>
          </a:stretch>
        </p:blipFill>
        <p:spPr>
          <a:xfrm>
            <a:off x="607495" y="158832"/>
            <a:ext cx="946150" cy="508635"/>
          </a:xfrm>
          <a:prstGeom prst="rect">
            <a:avLst/>
          </a:prstGeom>
          <a:ln/>
        </p:spPr>
      </p:pic>
      <p:pic>
        <p:nvPicPr>
          <p:cNvPr id="17" name="image1.png">
            <a:extLst>
              <a:ext uri="{FF2B5EF4-FFF2-40B4-BE49-F238E27FC236}">
                <a16:creationId xmlns:a16="http://schemas.microsoft.com/office/drawing/2014/main" id="{65B335AB-6CD4-40CE-9A73-59EDA75503FD}"/>
              </a:ext>
            </a:extLst>
          </p:cNvPr>
          <p:cNvPicPr/>
          <p:nvPr/>
        </p:nvPicPr>
        <p:blipFill>
          <a:blip r:embed="rId3"/>
          <a:srcRect/>
          <a:stretch>
            <a:fillRect/>
          </a:stretch>
        </p:blipFill>
        <p:spPr>
          <a:xfrm>
            <a:off x="1726365" y="351237"/>
            <a:ext cx="755015" cy="287655"/>
          </a:xfrm>
          <a:prstGeom prst="rect">
            <a:avLst/>
          </a:prstGeom>
          <a:ln/>
        </p:spPr>
      </p:pic>
      <p:pic>
        <p:nvPicPr>
          <p:cNvPr id="18" name="image4.png">
            <a:extLst>
              <a:ext uri="{FF2B5EF4-FFF2-40B4-BE49-F238E27FC236}">
                <a16:creationId xmlns:a16="http://schemas.microsoft.com/office/drawing/2014/main" id="{3663102D-29B6-428C-AA85-E69BE8A4C1FE}"/>
              </a:ext>
            </a:extLst>
          </p:cNvPr>
          <p:cNvPicPr/>
          <p:nvPr/>
        </p:nvPicPr>
        <p:blipFill>
          <a:blip r:embed="rId4"/>
          <a:srcRect/>
          <a:stretch>
            <a:fillRect/>
          </a:stretch>
        </p:blipFill>
        <p:spPr>
          <a:xfrm>
            <a:off x="2589965" y="333457"/>
            <a:ext cx="708025" cy="323850"/>
          </a:xfrm>
          <a:prstGeom prst="rect">
            <a:avLst/>
          </a:prstGeom>
          <a:ln/>
        </p:spPr>
      </p:pic>
      <p:pic>
        <p:nvPicPr>
          <p:cNvPr id="19" name="Graphic 11">
            <a:extLst>
              <a:ext uri="{FF2B5EF4-FFF2-40B4-BE49-F238E27FC236}">
                <a16:creationId xmlns:a16="http://schemas.microsoft.com/office/drawing/2014/main" id="{825FE08E-38D8-4C10-8C6A-3609A58CA8B6}"/>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F7DB1900-FD1E-4DD3-A20E-BB64C651BA01}"/>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5</a:t>
            </a:fld>
            <a:endParaRPr lang="en-GB" sz="1200" b="1">
              <a:solidFill>
                <a:schemeClr val="tx1"/>
              </a:solidFill>
            </a:endParaRPr>
          </a:p>
        </p:txBody>
      </p:sp>
      <p:sp>
        <p:nvSpPr>
          <p:cNvPr id="20" name="TextBox 19">
            <a:extLst>
              <a:ext uri="{FF2B5EF4-FFF2-40B4-BE49-F238E27FC236}">
                <a16:creationId xmlns:a16="http://schemas.microsoft.com/office/drawing/2014/main" id="{A1847DFD-EA38-4685-A3C9-793AFDD3B0C4}"/>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21" name="TextBox 20">
            <a:extLst>
              <a:ext uri="{FF2B5EF4-FFF2-40B4-BE49-F238E27FC236}">
                <a16:creationId xmlns:a16="http://schemas.microsoft.com/office/drawing/2014/main" id="{372CBE99-795C-4D6F-9012-2D14814AB2AE}"/>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23" name="TextBox 22">
            <a:extLst>
              <a:ext uri="{FF2B5EF4-FFF2-40B4-BE49-F238E27FC236}">
                <a16:creationId xmlns:a16="http://schemas.microsoft.com/office/drawing/2014/main" id="{18B56370-B3D2-4D24-9A2E-66655F719AA7}"/>
              </a:ext>
            </a:extLst>
          </p:cNvPr>
          <p:cNvSpPr txBox="1"/>
          <p:nvPr/>
        </p:nvSpPr>
        <p:spPr>
          <a:xfrm>
            <a:off x="373505" y="7871075"/>
            <a:ext cx="8605395" cy="553998"/>
          </a:xfrm>
          <a:prstGeom prst="rect">
            <a:avLst/>
          </a:prstGeom>
          <a:noFill/>
        </p:spPr>
        <p:txBody>
          <a:bodyPr wrap="squar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Adjust phases, swim lanes or containers as required.</a:t>
            </a:r>
          </a:p>
          <a:p>
            <a:endParaRPr lang="en-GB" sz="1000" dirty="0">
              <a:solidFill>
                <a:schemeClr val="bg1">
                  <a:lumMod val="50000"/>
                </a:schemeClr>
              </a:solidFill>
              <a:latin typeface="Calibri" panose="020F0502020204030204" pitchFamily="34" charset="0"/>
              <a:cs typeface="Calibri" panose="020F0502020204030204" pitchFamily="34" charset="0"/>
            </a:endParaRPr>
          </a:p>
          <a:p>
            <a:r>
              <a:rPr lang="en-GB" sz="1000" dirty="0">
                <a:solidFill>
                  <a:schemeClr val="bg1">
                    <a:lumMod val="50000"/>
                  </a:schemeClr>
                </a:solidFill>
                <a:latin typeface="Calibri" panose="020F0502020204030204" pitchFamily="34" charset="0"/>
                <a:cs typeface="Calibri" panose="020F0502020204030204" pitchFamily="34" charset="0"/>
              </a:rPr>
              <a:t>Note: the size of this page has been set to print on A3 format. To adjust the size and shape of this template go to the Design ribbon &gt; Slide Size &gt; Custom Slide Size. </a:t>
            </a:r>
          </a:p>
        </p:txBody>
      </p:sp>
      <p:sp>
        <p:nvSpPr>
          <p:cNvPr id="25" name="Rectangle 24">
            <a:extLst>
              <a:ext uri="{FF2B5EF4-FFF2-40B4-BE49-F238E27FC236}">
                <a16:creationId xmlns:a16="http://schemas.microsoft.com/office/drawing/2014/main" id="{780CE36F-A994-4D9E-BA8F-EDDE2CD9EA8A}"/>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6" name="Group 25">
            <a:extLst>
              <a:ext uri="{FF2B5EF4-FFF2-40B4-BE49-F238E27FC236}">
                <a16:creationId xmlns:a16="http://schemas.microsoft.com/office/drawing/2014/main" id="{77F7F9B6-D09B-4E98-9C1F-6E4EA9147488}"/>
              </a:ext>
            </a:extLst>
          </p:cNvPr>
          <p:cNvGrpSpPr/>
          <p:nvPr/>
        </p:nvGrpSpPr>
        <p:grpSpPr>
          <a:xfrm>
            <a:off x="8261946" y="127106"/>
            <a:ext cx="3545860" cy="688533"/>
            <a:chOff x="0" y="0"/>
            <a:chExt cx="3377820" cy="529590"/>
          </a:xfrm>
        </p:grpSpPr>
        <p:sp>
          <p:nvSpPr>
            <p:cNvPr id="27" name="Flowchart: Manual Operation 3">
              <a:extLst>
                <a:ext uri="{FF2B5EF4-FFF2-40B4-BE49-F238E27FC236}">
                  <a16:creationId xmlns:a16="http://schemas.microsoft.com/office/drawing/2014/main" id="{3D616D9C-0A68-407B-A62B-63695F069A0C}"/>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28" name="Picture 27">
              <a:extLst>
                <a:ext uri="{FF2B5EF4-FFF2-40B4-BE49-F238E27FC236}">
                  <a16:creationId xmlns:a16="http://schemas.microsoft.com/office/drawing/2014/main" id="{8CDA320B-37AE-41DD-8C78-28369526F83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2630500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CBB4D391-56A4-4D82-B413-98E6B07EA00E}"/>
              </a:ext>
            </a:extLst>
          </p:cNvPr>
          <p:cNvCxnSpPr>
            <a:cxnSpLocks/>
          </p:cNvCxnSpPr>
          <p:nvPr/>
        </p:nvCxnSpPr>
        <p:spPr>
          <a:xfrm>
            <a:off x="395095" y="4712061"/>
            <a:ext cx="11804927"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ABEC37BA-8C87-4B30-A8A4-E735B79BBAD7}"/>
              </a:ext>
            </a:extLst>
          </p:cNvPr>
          <p:cNvSpPr/>
          <p:nvPr/>
        </p:nvSpPr>
        <p:spPr>
          <a:xfrm>
            <a:off x="373507" y="3296618"/>
            <a:ext cx="546089" cy="1269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2</a:t>
            </a:r>
          </a:p>
        </p:txBody>
      </p:sp>
      <p:sp>
        <p:nvSpPr>
          <p:cNvPr id="39" name="Rectangle 38">
            <a:extLst>
              <a:ext uri="{FF2B5EF4-FFF2-40B4-BE49-F238E27FC236}">
                <a16:creationId xmlns:a16="http://schemas.microsoft.com/office/drawing/2014/main" id="{2F1163D3-A87E-4DB2-B292-757D61781D9F}"/>
              </a:ext>
            </a:extLst>
          </p:cNvPr>
          <p:cNvSpPr/>
          <p:nvPr/>
        </p:nvSpPr>
        <p:spPr>
          <a:xfrm>
            <a:off x="373507" y="4864053"/>
            <a:ext cx="546089" cy="1269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3</a:t>
            </a:r>
          </a:p>
        </p:txBody>
      </p:sp>
      <p:cxnSp>
        <p:nvCxnSpPr>
          <p:cNvPr id="22" name="Straight Connector 21">
            <a:extLst>
              <a:ext uri="{FF2B5EF4-FFF2-40B4-BE49-F238E27FC236}">
                <a16:creationId xmlns:a16="http://schemas.microsoft.com/office/drawing/2014/main" id="{5C0C86B3-3329-4837-B36B-A4A4AC0D8639}"/>
              </a:ext>
            </a:extLst>
          </p:cNvPr>
          <p:cNvCxnSpPr>
            <a:cxnSpLocks/>
          </p:cNvCxnSpPr>
          <p:nvPr/>
        </p:nvCxnSpPr>
        <p:spPr>
          <a:xfrm>
            <a:off x="395095" y="6291568"/>
            <a:ext cx="11804927"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60A285A0-97F9-496F-83A7-E6C71AA2E2CC}"/>
              </a:ext>
            </a:extLst>
          </p:cNvPr>
          <p:cNvSpPr/>
          <p:nvPr/>
        </p:nvSpPr>
        <p:spPr>
          <a:xfrm>
            <a:off x="373507" y="6438788"/>
            <a:ext cx="546089" cy="12690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4</a:t>
            </a:r>
          </a:p>
        </p:txBody>
      </p:sp>
      <p:sp>
        <p:nvSpPr>
          <p:cNvPr id="48" name="Arrow: Chevron 47">
            <a:extLst>
              <a:ext uri="{FF2B5EF4-FFF2-40B4-BE49-F238E27FC236}">
                <a16:creationId xmlns:a16="http://schemas.microsoft.com/office/drawing/2014/main" id="{050C94CF-FC4F-481E-894F-99FF9CE3D1AD}"/>
              </a:ext>
            </a:extLst>
          </p:cNvPr>
          <p:cNvSpPr/>
          <p:nvPr/>
        </p:nvSpPr>
        <p:spPr>
          <a:xfrm>
            <a:off x="373507" y="1330119"/>
            <a:ext cx="12069023" cy="317521"/>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&lt;Phase 2&gt;</a:t>
            </a:r>
          </a:p>
        </p:txBody>
      </p:sp>
      <p:sp>
        <p:nvSpPr>
          <p:cNvPr id="24" name="Rectangle 23">
            <a:extLst>
              <a:ext uri="{FF2B5EF4-FFF2-40B4-BE49-F238E27FC236}">
                <a16:creationId xmlns:a16="http://schemas.microsoft.com/office/drawing/2014/main" id="{0C3CE813-34E1-458E-840C-A1CC9EF96A18}"/>
              </a:ext>
            </a:extLst>
          </p:cNvPr>
          <p:cNvSpPr/>
          <p:nvPr/>
        </p:nvSpPr>
        <p:spPr>
          <a:xfrm>
            <a:off x="373507" y="1748232"/>
            <a:ext cx="546089" cy="1269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1</a:t>
            </a:r>
          </a:p>
        </p:txBody>
      </p:sp>
      <p:cxnSp>
        <p:nvCxnSpPr>
          <p:cNvPr id="53" name="Straight Connector 52">
            <a:extLst>
              <a:ext uri="{FF2B5EF4-FFF2-40B4-BE49-F238E27FC236}">
                <a16:creationId xmlns:a16="http://schemas.microsoft.com/office/drawing/2014/main" id="{70C7102D-B798-4B43-BE3D-E873C39CFB44}"/>
              </a:ext>
            </a:extLst>
          </p:cNvPr>
          <p:cNvCxnSpPr>
            <a:cxnSpLocks/>
          </p:cNvCxnSpPr>
          <p:nvPr/>
        </p:nvCxnSpPr>
        <p:spPr>
          <a:xfrm>
            <a:off x="395095" y="3159699"/>
            <a:ext cx="11862678" cy="0"/>
          </a:xfrm>
          <a:prstGeom prst="lin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cxnSp>
      <p:sp>
        <p:nvSpPr>
          <p:cNvPr id="12" name="TextBox 11">
            <a:extLst>
              <a:ext uri="{FF2B5EF4-FFF2-40B4-BE49-F238E27FC236}">
                <a16:creationId xmlns:a16="http://schemas.microsoft.com/office/drawing/2014/main" id="{B20FFDE8-D732-4DB7-B71B-FFE8AB23EF92}"/>
              </a:ext>
            </a:extLst>
          </p:cNvPr>
          <p:cNvSpPr txBox="1"/>
          <p:nvPr/>
        </p:nvSpPr>
        <p:spPr>
          <a:xfrm>
            <a:off x="294906" y="990129"/>
            <a:ext cx="1401217" cy="300082"/>
          </a:xfrm>
          <a:prstGeom prst="rect">
            <a:avLst/>
          </a:prstGeom>
          <a:noFill/>
        </p:spPr>
        <p:txBody>
          <a:bodyPr wrap="none" rtlCol="0">
            <a:spAutoFit/>
          </a:bodyPr>
          <a:lstStyle/>
          <a:p>
            <a:r>
              <a:rPr lang="en-GB" sz="1350" cap="all" dirty="0"/>
              <a:t>&lt;Process Title&gt;</a:t>
            </a:r>
          </a:p>
        </p:txBody>
      </p:sp>
      <p:cxnSp>
        <p:nvCxnSpPr>
          <p:cNvPr id="14" name="Straight Connector 13">
            <a:extLst>
              <a:ext uri="{FF2B5EF4-FFF2-40B4-BE49-F238E27FC236}">
                <a16:creationId xmlns:a16="http://schemas.microsoft.com/office/drawing/2014/main" id="{1BFD77EA-070C-43A0-BBB2-2C0C418F6516}"/>
              </a:ext>
            </a:extLst>
          </p:cNvPr>
          <p:cNvCxnSpPr>
            <a:cxnSpLocks/>
          </p:cNvCxnSpPr>
          <p:nvPr/>
        </p:nvCxnSpPr>
        <p:spPr>
          <a:xfrm>
            <a:off x="361949" y="1267128"/>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6" name="image3.png">
            <a:extLst>
              <a:ext uri="{FF2B5EF4-FFF2-40B4-BE49-F238E27FC236}">
                <a16:creationId xmlns:a16="http://schemas.microsoft.com/office/drawing/2014/main" id="{6D2AAD7D-7FEE-4D92-8E50-F82F77924A61}"/>
              </a:ext>
            </a:extLst>
          </p:cNvPr>
          <p:cNvPicPr/>
          <p:nvPr/>
        </p:nvPicPr>
        <p:blipFill>
          <a:blip r:embed="rId2"/>
          <a:srcRect/>
          <a:stretch>
            <a:fillRect/>
          </a:stretch>
        </p:blipFill>
        <p:spPr>
          <a:xfrm>
            <a:off x="607495" y="158832"/>
            <a:ext cx="946150" cy="508635"/>
          </a:xfrm>
          <a:prstGeom prst="rect">
            <a:avLst/>
          </a:prstGeom>
          <a:ln/>
        </p:spPr>
      </p:pic>
      <p:pic>
        <p:nvPicPr>
          <p:cNvPr id="17" name="image1.png">
            <a:extLst>
              <a:ext uri="{FF2B5EF4-FFF2-40B4-BE49-F238E27FC236}">
                <a16:creationId xmlns:a16="http://schemas.microsoft.com/office/drawing/2014/main" id="{65B335AB-6CD4-40CE-9A73-59EDA75503FD}"/>
              </a:ext>
            </a:extLst>
          </p:cNvPr>
          <p:cNvPicPr/>
          <p:nvPr/>
        </p:nvPicPr>
        <p:blipFill>
          <a:blip r:embed="rId3"/>
          <a:srcRect/>
          <a:stretch>
            <a:fillRect/>
          </a:stretch>
        </p:blipFill>
        <p:spPr>
          <a:xfrm>
            <a:off x="1726365" y="351237"/>
            <a:ext cx="755015" cy="287655"/>
          </a:xfrm>
          <a:prstGeom prst="rect">
            <a:avLst/>
          </a:prstGeom>
          <a:ln/>
        </p:spPr>
      </p:pic>
      <p:pic>
        <p:nvPicPr>
          <p:cNvPr id="18" name="image4.png">
            <a:extLst>
              <a:ext uri="{FF2B5EF4-FFF2-40B4-BE49-F238E27FC236}">
                <a16:creationId xmlns:a16="http://schemas.microsoft.com/office/drawing/2014/main" id="{3663102D-29B6-428C-AA85-E69BE8A4C1FE}"/>
              </a:ext>
            </a:extLst>
          </p:cNvPr>
          <p:cNvPicPr/>
          <p:nvPr/>
        </p:nvPicPr>
        <p:blipFill>
          <a:blip r:embed="rId4"/>
          <a:srcRect/>
          <a:stretch>
            <a:fillRect/>
          </a:stretch>
        </p:blipFill>
        <p:spPr>
          <a:xfrm>
            <a:off x="2589965" y="333457"/>
            <a:ext cx="708025" cy="323850"/>
          </a:xfrm>
          <a:prstGeom prst="rect">
            <a:avLst/>
          </a:prstGeom>
          <a:ln/>
        </p:spPr>
      </p:pic>
      <p:pic>
        <p:nvPicPr>
          <p:cNvPr id="19" name="Graphic 11">
            <a:extLst>
              <a:ext uri="{FF2B5EF4-FFF2-40B4-BE49-F238E27FC236}">
                <a16:creationId xmlns:a16="http://schemas.microsoft.com/office/drawing/2014/main" id="{825FE08E-38D8-4C10-8C6A-3609A58CA8B6}"/>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F7DB1900-FD1E-4DD3-A20E-BB64C651BA01}"/>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6</a:t>
            </a:fld>
            <a:endParaRPr lang="en-GB" sz="1200" b="1">
              <a:solidFill>
                <a:schemeClr val="tx1"/>
              </a:solidFill>
            </a:endParaRPr>
          </a:p>
        </p:txBody>
      </p:sp>
      <p:sp>
        <p:nvSpPr>
          <p:cNvPr id="20" name="TextBox 19">
            <a:extLst>
              <a:ext uri="{FF2B5EF4-FFF2-40B4-BE49-F238E27FC236}">
                <a16:creationId xmlns:a16="http://schemas.microsoft.com/office/drawing/2014/main" id="{A1847DFD-EA38-4685-A3C9-793AFDD3B0C4}"/>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21" name="TextBox 20">
            <a:extLst>
              <a:ext uri="{FF2B5EF4-FFF2-40B4-BE49-F238E27FC236}">
                <a16:creationId xmlns:a16="http://schemas.microsoft.com/office/drawing/2014/main" id="{372CBE99-795C-4D6F-9012-2D14814AB2AE}"/>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23" name="TextBox 22">
            <a:extLst>
              <a:ext uri="{FF2B5EF4-FFF2-40B4-BE49-F238E27FC236}">
                <a16:creationId xmlns:a16="http://schemas.microsoft.com/office/drawing/2014/main" id="{18B56370-B3D2-4D24-9A2E-66655F719AA7}"/>
              </a:ext>
            </a:extLst>
          </p:cNvPr>
          <p:cNvSpPr txBox="1"/>
          <p:nvPr/>
        </p:nvSpPr>
        <p:spPr>
          <a:xfrm>
            <a:off x="373507" y="7871075"/>
            <a:ext cx="8688597" cy="553998"/>
          </a:xfrm>
          <a:prstGeom prst="rect">
            <a:avLst/>
          </a:prstGeom>
          <a:noFill/>
        </p:spPr>
        <p:txBody>
          <a:bodyPr wrap="non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Adjust phases, swim lanes or containers as required.</a:t>
            </a:r>
          </a:p>
          <a:p>
            <a:endParaRPr lang="en-GB" sz="1000" dirty="0">
              <a:solidFill>
                <a:schemeClr val="bg1">
                  <a:lumMod val="50000"/>
                </a:schemeClr>
              </a:solidFill>
              <a:latin typeface="Calibri" panose="020F0502020204030204" pitchFamily="34" charset="0"/>
              <a:cs typeface="Calibri" panose="020F0502020204030204" pitchFamily="34" charset="0"/>
            </a:endParaRPr>
          </a:p>
          <a:p>
            <a:r>
              <a:rPr lang="en-GB" sz="1000" dirty="0">
                <a:solidFill>
                  <a:schemeClr val="bg1">
                    <a:lumMod val="50000"/>
                  </a:schemeClr>
                </a:solidFill>
                <a:latin typeface="Calibri" panose="020F0502020204030204" pitchFamily="34" charset="0"/>
                <a:cs typeface="Calibri" panose="020F0502020204030204" pitchFamily="34" charset="0"/>
              </a:rPr>
              <a:t>Note: the size of this page has been set to print on A3 format. To adjust the size and shape of this template go to the Design ribbon &gt; Slide Size &gt; Custom Slide Size. </a:t>
            </a:r>
          </a:p>
        </p:txBody>
      </p:sp>
      <p:sp>
        <p:nvSpPr>
          <p:cNvPr id="25" name="Rectangle 24">
            <a:extLst>
              <a:ext uri="{FF2B5EF4-FFF2-40B4-BE49-F238E27FC236}">
                <a16:creationId xmlns:a16="http://schemas.microsoft.com/office/drawing/2014/main" id="{69DBD386-52AA-4E10-936F-E05660BF2A96}"/>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6" name="Group 25">
            <a:extLst>
              <a:ext uri="{FF2B5EF4-FFF2-40B4-BE49-F238E27FC236}">
                <a16:creationId xmlns:a16="http://schemas.microsoft.com/office/drawing/2014/main" id="{1A87DD52-B56F-42BA-8EE7-41C69D3FD16C}"/>
              </a:ext>
            </a:extLst>
          </p:cNvPr>
          <p:cNvGrpSpPr/>
          <p:nvPr/>
        </p:nvGrpSpPr>
        <p:grpSpPr>
          <a:xfrm>
            <a:off x="8261946" y="127106"/>
            <a:ext cx="3545860" cy="688533"/>
            <a:chOff x="0" y="0"/>
            <a:chExt cx="3377820" cy="529590"/>
          </a:xfrm>
        </p:grpSpPr>
        <p:sp>
          <p:nvSpPr>
            <p:cNvPr id="27" name="Flowchart: Manual Operation 3">
              <a:extLst>
                <a:ext uri="{FF2B5EF4-FFF2-40B4-BE49-F238E27FC236}">
                  <a16:creationId xmlns:a16="http://schemas.microsoft.com/office/drawing/2014/main" id="{0391A42C-7E52-4316-A346-08193EF8CC2E}"/>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28" name="Picture 27">
              <a:extLst>
                <a:ext uri="{FF2B5EF4-FFF2-40B4-BE49-F238E27FC236}">
                  <a16:creationId xmlns:a16="http://schemas.microsoft.com/office/drawing/2014/main" id="{0A62BAEF-F78B-45F4-B0FC-37C2FDB9AA3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124658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CBB4D391-56A4-4D82-B413-98E6B07EA00E}"/>
              </a:ext>
            </a:extLst>
          </p:cNvPr>
          <p:cNvCxnSpPr>
            <a:cxnSpLocks/>
          </p:cNvCxnSpPr>
          <p:nvPr/>
        </p:nvCxnSpPr>
        <p:spPr>
          <a:xfrm>
            <a:off x="395095" y="4712061"/>
            <a:ext cx="11804927"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ABEC37BA-8C87-4B30-A8A4-E735B79BBAD7}"/>
              </a:ext>
            </a:extLst>
          </p:cNvPr>
          <p:cNvSpPr/>
          <p:nvPr/>
        </p:nvSpPr>
        <p:spPr>
          <a:xfrm>
            <a:off x="373507" y="3296618"/>
            <a:ext cx="546089" cy="1269000"/>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2</a:t>
            </a:r>
          </a:p>
        </p:txBody>
      </p:sp>
      <p:sp>
        <p:nvSpPr>
          <p:cNvPr id="39" name="Rectangle 38">
            <a:extLst>
              <a:ext uri="{FF2B5EF4-FFF2-40B4-BE49-F238E27FC236}">
                <a16:creationId xmlns:a16="http://schemas.microsoft.com/office/drawing/2014/main" id="{2F1163D3-A87E-4DB2-B292-757D61781D9F}"/>
              </a:ext>
            </a:extLst>
          </p:cNvPr>
          <p:cNvSpPr/>
          <p:nvPr/>
        </p:nvSpPr>
        <p:spPr>
          <a:xfrm>
            <a:off x="373507" y="4864053"/>
            <a:ext cx="546089" cy="1269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3</a:t>
            </a:r>
          </a:p>
        </p:txBody>
      </p:sp>
      <p:cxnSp>
        <p:nvCxnSpPr>
          <p:cNvPr id="22" name="Straight Connector 21">
            <a:extLst>
              <a:ext uri="{FF2B5EF4-FFF2-40B4-BE49-F238E27FC236}">
                <a16:creationId xmlns:a16="http://schemas.microsoft.com/office/drawing/2014/main" id="{5C0C86B3-3329-4837-B36B-A4A4AC0D8639}"/>
              </a:ext>
            </a:extLst>
          </p:cNvPr>
          <p:cNvCxnSpPr>
            <a:cxnSpLocks/>
          </p:cNvCxnSpPr>
          <p:nvPr/>
        </p:nvCxnSpPr>
        <p:spPr>
          <a:xfrm>
            <a:off x="395095" y="6291568"/>
            <a:ext cx="11804927"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60A285A0-97F9-496F-83A7-E6C71AA2E2CC}"/>
              </a:ext>
            </a:extLst>
          </p:cNvPr>
          <p:cNvSpPr/>
          <p:nvPr/>
        </p:nvSpPr>
        <p:spPr>
          <a:xfrm>
            <a:off x="373507" y="6438788"/>
            <a:ext cx="546089" cy="1269000"/>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4</a:t>
            </a:r>
          </a:p>
        </p:txBody>
      </p:sp>
      <p:sp>
        <p:nvSpPr>
          <p:cNvPr id="48" name="Arrow: Chevron 47">
            <a:extLst>
              <a:ext uri="{FF2B5EF4-FFF2-40B4-BE49-F238E27FC236}">
                <a16:creationId xmlns:a16="http://schemas.microsoft.com/office/drawing/2014/main" id="{050C94CF-FC4F-481E-894F-99FF9CE3D1AD}"/>
              </a:ext>
            </a:extLst>
          </p:cNvPr>
          <p:cNvSpPr/>
          <p:nvPr/>
        </p:nvSpPr>
        <p:spPr>
          <a:xfrm>
            <a:off x="373507" y="1330119"/>
            <a:ext cx="12069023" cy="317521"/>
          </a:xfrm>
          <a:prstGeom prst="chevron">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GB" sz="1350" dirty="0"/>
              <a:t>		&lt;Phase 3&gt;</a:t>
            </a:r>
          </a:p>
        </p:txBody>
      </p:sp>
      <p:sp>
        <p:nvSpPr>
          <p:cNvPr id="24" name="Rectangle 23">
            <a:extLst>
              <a:ext uri="{FF2B5EF4-FFF2-40B4-BE49-F238E27FC236}">
                <a16:creationId xmlns:a16="http://schemas.microsoft.com/office/drawing/2014/main" id="{0C3CE813-34E1-458E-840C-A1CC9EF96A18}"/>
              </a:ext>
            </a:extLst>
          </p:cNvPr>
          <p:cNvSpPr/>
          <p:nvPr/>
        </p:nvSpPr>
        <p:spPr>
          <a:xfrm>
            <a:off x="373507" y="1748232"/>
            <a:ext cx="546089" cy="126900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80" tIns="34290" rIns="68580" bIns="34290" numCol="1" spcCol="0" rtlCol="0" fromWordArt="0" anchor="ctr" anchorCtr="0" forceAA="0" compatLnSpc="1">
            <a:prstTxWarp prst="textNoShape">
              <a:avLst/>
            </a:prstTxWarp>
            <a:noAutofit/>
          </a:bodyPr>
          <a:lstStyle/>
          <a:p>
            <a:pPr algn="ctr"/>
            <a:r>
              <a:rPr lang="en-GB" sz="1200" b="1" cap="all" dirty="0"/>
              <a:t>Swim lane 1</a:t>
            </a:r>
          </a:p>
        </p:txBody>
      </p:sp>
      <p:cxnSp>
        <p:nvCxnSpPr>
          <p:cNvPr id="53" name="Straight Connector 52">
            <a:extLst>
              <a:ext uri="{FF2B5EF4-FFF2-40B4-BE49-F238E27FC236}">
                <a16:creationId xmlns:a16="http://schemas.microsoft.com/office/drawing/2014/main" id="{70C7102D-B798-4B43-BE3D-E873C39CFB44}"/>
              </a:ext>
            </a:extLst>
          </p:cNvPr>
          <p:cNvCxnSpPr>
            <a:cxnSpLocks/>
          </p:cNvCxnSpPr>
          <p:nvPr/>
        </p:nvCxnSpPr>
        <p:spPr>
          <a:xfrm>
            <a:off x="395095" y="3159699"/>
            <a:ext cx="11862678" cy="0"/>
          </a:xfrm>
          <a:prstGeom prst="line">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cxnSp>
      <p:sp>
        <p:nvSpPr>
          <p:cNvPr id="12" name="TextBox 11">
            <a:extLst>
              <a:ext uri="{FF2B5EF4-FFF2-40B4-BE49-F238E27FC236}">
                <a16:creationId xmlns:a16="http://schemas.microsoft.com/office/drawing/2014/main" id="{B20FFDE8-D732-4DB7-B71B-FFE8AB23EF92}"/>
              </a:ext>
            </a:extLst>
          </p:cNvPr>
          <p:cNvSpPr txBox="1"/>
          <p:nvPr/>
        </p:nvSpPr>
        <p:spPr>
          <a:xfrm>
            <a:off x="294906" y="990129"/>
            <a:ext cx="1401217" cy="300082"/>
          </a:xfrm>
          <a:prstGeom prst="rect">
            <a:avLst/>
          </a:prstGeom>
          <a:noFill/>
        </p:spPr>
        <p:txBody>
          <a:bodyPr wrap="none" rtlCol="0">
            <a:spAutoFit/>
          </a:bodyPr>
          <a:lstStyle/>
          <a:p>
            <a:r>
              <a:rPr lang="en-GB" sz="1350" cap="all" dirty="0"/>
              <a:t>&lt;Process Title&gt;</a:t>
            </a:r>
          </a:p>
        </p:txBody>
      </p:sp>
      <p:cxnSp>
        <p:nvCxnSpPr>
          <p:cNvPr id="14" name="Straight Connector 13">
            <a:extLst>
              <a:ext uri="{FF2B5EF4-FFF2-40B4-BE49-F238E27FC236}">
                <a16:creationId xmlns:a16="http://schemas.microsoft.com/office/drawing/2014/main" id="{1BFD77EA-070C-43A0-BBB2-2C0C418F6516}"/>
              </a:ext>
            </a:extLst>
          </p:cNvPr>
          <p:cNvCxnSpPr>
            <a:cxnSpLocks/>
          </p:cNvCxnSpPr>
          <p:nvPr/>
        </p:nvCxnSpPr>
        <p:spPr>
          <a:xfrm>
            <a:off x="361949" y="1267128"/>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16" name="image3.png">
            <a:extLst>
              <a:ext uri="{FF2B5EF4-FFF2-40B4-BE49-F238E27FC236}">
                <a16:creationId xmlns:a16="http://schemas.microsoft.com/office/drawing/2014/main" id="{6D2AAD7D-7FEE-4D92-8E50-F82F77924A61}"/>
              </a:ext>
            </a:extLst>
          </p:cNvPr>
          <p:cNvPicPr/>
          <p:nvPr/>
        </p:nvPicPr>
        <p:blipFill>
          <a:blip r:embed="rId2"/>
          <a:srcRect/>
          <a:stretch>
            <a:fillRect/>
          </a:stretch>
        </p:blipFill>
        <p:spPr>
          <a:xfrm>
            <a:off x="607495" y="158832"/>
            <a:ext cx="946150" cy="508635"/>
          </a:xfrm>
          <a:prstGeom prst="rect">
            <a:avLst/>
          </a:prstGeom>
          <a:ln/>
        </p:spPr>
      </p:pic>
      <p:pic>
        <p:nvPicPr>
          <p:cNvPr id="17" name="image1.png">
            <a:extLst>
              <a:ext uri="{FF2B5EF4-FFF2-40B4-BE49-F238E27FC236}">
                <a16:creationId xmlns:a16="http://schemas.microsoft.com/office/drawing/2014/main" id="{65B335AB-6CD4-40CE-9A73-59EDA75503FD}"/>
              </a:ext>
            </a:extLst>
          </p:cNvPr>
          <p:cNvPicPr/>
          <p:nvPr/>
        </p:nvPicPr>
        <p:blipFill>
          <a:blip r:embed="rId3"/>
          <a:srcRect/>
          <a:stretch>
            <a:fillRect/>
          </a:stretch>
        </p:blipFill>
        <p:spPr>
          <a:xfrm>
            <a:off x="1726365" y="351237"/>
            <a:ext cx="755015" cy="287655"/>
          </a:xfrm>
          <a:prstGeom prst="rect">
            <a:avLst/>
          </a:prstGeom>
          <a:ln/>
        </p:spPr>
      </p:pic>
      <p:pic>
        <p:nvPicPr>
          <p:cNvPr id="18" name="image4.png">
            <a:extLst>
              <a:ext uri="{FF2B5EF4-FFF2-40B4-BE49-F238E27FC236}">
                <a16:creationId xmlns:a16="http://schemas.microsoft.com/office/drawing/2014/main" id="{3663102D-29B6-428C-AA85-E69BE8A4C1FE}"/>
              </a:ext>
            </a:extLst>
          </p:cNvPr>
          <p:cNvPicPr/>
          <p:nvPr/>
        </p:nvPicPr>
        <p:blipFill>
          <a:blip r:embed="rId4"/>
          <a:srcRect/>
          <a:stretch>
            <a:fillRect/>
          </a:stretch>
        </p:blipFill>
        <p:spPr>
          <a:xfrm>
            <a:off x="2589965" y="333457"/>
            <a:ext cx="708025" cy="323850"/>
          </a:xfrm>
          <a:prstGeom prst="rect">
            <a:avLst/>
          </a:prstGeom>
          <a:ln/>
        </p:spPr>
      </p:pic>
      <p:pic>
        <p:nvPicPr>
          <p:cNvPr id="19" name="Graphic 11">
            <a:extLst>
              <a:ext uri="{FF2B5EF4-FFF2-40B4-BE49-F238E27FC236}">
                <a16:creationId xmlns:a16="http://schemas.microsoft.com/office/drawing/2014/main" id="{825FE08E-38D8-4C10-8C6A-3609A58CA8B6}"/>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F7DB1900-FD1E-4DD3-A20E-BB64C651BA01}"/>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7</a:t>
            </a:fld>
            <a:endParaRPr lang="en-GB" sz="1200" b="1">
              <a:solidFill>
                <a:schemeClr val="tx1"/>
              </a:solidFill>
            </a:endParaRPr>
          </a:p>
        </p:txBody>
      </p:sp>
      <p:sp>
        <p:nvSpPr>
          <p:cNvPr id="20" name="TextBox 19">
            <a:extLst>
              <a:ext uri="{FF2B5EF4-FFF2-40B4-BE49-F238E27FC236}">
                <a16:creationId xmlns:a16="http://schemas.microsoft.com/office/drawing/2014/main" id="{A1847DFD-EA38-4685-A3C9-793AFDD3B0C4}"/>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21" name="TextBox 20">
            <a:extLst>
              <a:ext uri="{FF2B5EF4-FFF2-40B4-BE49-F238E27FC236}">
                <a16:creationId xmlns:a16="http://schemas.microsoft.com/office/drawing/2014/main" id="{372CBE99-795C-4D6F-9012-2D14814AB2AE}"/>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23" name="TextBox 22">
            <a:extLst>
              <a:ext uri="{FF2B5EF4-FFF2-40B4-BE49-F238E27FC236}">
                <a16:creationId xmlns:a16="http://schemas.microsoft.com/office/drawing/2014/main" id="{18B56370-B3D2-4D24-9A2E-66655F719AA7}"/>
              </a:ext>
            </a:extLst>
          </p:cNvPr>
          <p:cNvSpPr txBox="1"/>
          <p:nvPr/>
        </p:nvSpPr>
        <p:spPr>
          <a:xfrm>
            <a:off x="373507" y="7871075"/>
            <a:ext cx="8688597" cy="553998"/>
          </a:xfrm>
          <a:prstGeom prst="rect">
            <a:avLst/>
          </a:prstGeom>
          <a:noFill/>
        </p:spPr>
        <p:txBody>
          <a:bodyPr wrap="non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Adjust phases, swim lanes or containers as required.</a:t>
            </a:r>
          </a:p>
          <a:p>
            <a:endParaRPr lang="en-GB" sz="1000" dirty="0">
              <a:solidFill>
                <a:schemeClr val="bg1">
                  <a:lumMod val="50000"/>
                </a:schemeClr>
              </a:solidFill>
              <a:latin typeface="Calibri" panose="020F0502020204030204" pitchFamily="34" charset="0"/>
              <a:cs typeface="Calibri" panose="020F0502020204030204" pitchFamily="34" charset="0"/>
            </a:endParaRPr>
          </a:p>
          <a:p>
            <a:r>
              <a:rPr lang="en-GB" sz="1000" dirty="0">
                <a:solidFill>
                  <a:schemeClr val="bg1">
                    <a:lumMod val="50000"/>
                  </a:schemeClr>
                </a:solidFill>
                <a:latin typeface="Calibri" panose="020F0502020204030204" pitchFamily="34" charset="0"/>
                <a:cs typeface="Calibri" panose="020F0502020204030204" pitchFamily="34" charset="0"/>
              </a:rPr>
              <a:t>Note: the size of this page has been set to print on A3 format. To adjust the size and shape of this template go to the Design ribbon &gt; Slide Size &gt; Custom Slide Size. </a:t>
            </a:r>
          </a:p>
        </p:txBody>
      </p:sp>
      <p:sp>
        <p:nvSpPr>
          <p:cNvPr id="25" name="Rectangle 24">
            <a:extLst>
              <a:ext uri="{FF2B5EF4-FFF2-40B4-BE49-F238E27FC236}">
                <a16:creationId xmlns:a16="http://schemas.microsoft.com/office/drawing/2014/main" id="{18184DE6-0B1E-414D-A9B8-8D07F7502FD5}"/>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26" name="Group 25">
            <a:extLst>
              <a:ext uri="{FF2B5EF4-FFF2-40B4-BE49-F238E27FC236}">
                <a16:creationId xmlns:a16="http://schemas.microsoft.com/office/drawing/2014/main" id="{CC6FF723-6DC0-4F33-8E5A-5810256B6E4E}"/>
              </a:ext>
            </a:extLst>
          </p:cNvPr>
          <p:cNvGrpSpPr/>
          <p:nvPr/>
        </p:nvGrpSpPr>
        <p:grpSpPr>
          <a:xfrm>
            <a:off x="8261946" y="127106"/>
            <a:ext cx="3545860" cy="688533"/>
            <a:chOff x="0" y="0"/>
            <a:chExt cx="3377820" cy="529590"/>
          </a:xfrm>
        </p:grpSpPr>
        <p:sp>
          <p:nvSpPr>
            <p:cNvPr id="27" name="Flowchart: Manual Operation 3">
              <a:extLst>
                <a:ext uri="{FF2B5EF4-FFF2-40B4-BE49-F238E27FC236}">
                  <a16:creationId xmlns:a16="http://schemas.microsoft.com/office/drawing/2014/main" id="{77C544F7-82C4-4BF9-92AC-04E2AFEAFC9A}"/>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28" name="Picture 27">
              <a:extLst>
                <a:ext uri="{FF2B5EF4-FFF2-40B4-BE49-F238E27FC236}">
                  <a16:creationId xmlns:a16="http://schemas.microsoft.com/office/drawing/2014/main" id="{5F7D90AF-689E-4CC5-B761-0834F86A250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1949464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4">
            <a:extLst>
              <a:ext uri="{FF2B5EF4-FFF2-40B4-BE49-F238E27FC236}">
                <a16:creationId xmlns:a16="http://schemas.microsoft.com/office/drawing/2014/main" id="{2581664B-B686-4230-8ACA-69A3C2D571F7}"/>
              </a:ext>
            </a:extLst>
          </p:cNvPr>
          <p:cNvGraphicFramePr>
            <a:graphicFrameLocks noGrp="1"/>
          </p:cNvGraphicFramePr>
          <p:nvPr>
            <p:extLst>
              <p:ext uri="{D42A27DB-BD31-4B8C-83A1-F6EECF244321}">
                <p14:modId xmlns:p14="http://schemas.microsoft.com/office/powerpoint/2010/main" val="1449030055"/>
              </p:ext>
            </p:extLst>
          </p:nvPr>
        </p:nvGraphicFramePr>
        <p:xfrm>
          <a:off x="277319" y="1521582"/>
          <a:ext cx="12066106" cy="6077963"/>
        </p:xfrm>
        <a:graphic>
          <a:graphicData uri="http://schemas.openxmlformats.org/drawingml/2006/table">
            <a:tbl>
              <a:tblPr firstRow="1" bandRow="1">
                <a:tableStyleId>{5C22544A-7EE6-4342-B048-85BDC9FD1C3A}</a:tableStyleId>
              </a:tblPr>
              <a:tblGrid>
                <a:gridCol w="280781">
                  <a:extLst>
                    <a:ext uri="{9D8B030D-6E8A-4147-A177-3AD203B41FA5}">
                      <a16:colId xmlns:a16="http://schemas.microsoft.com/office/drawing/2014/main" val="1715696579"/>
                    </a:ext>
                  </a:extLst>
                </a:gridCol>
                <a:gridCol w="1720649">
                  <a:extLst>
                    <a:ext uri="{9D8B030D-6E8A-4147-A177-3AD203B41FA5}">
                      <a16:colId xmlns:a16="http://schemas.microsoft.com/office/drawing/2014/main" val="4171650005"/>
                    </a:ext>
                  </a:extLst>
                </a:gridCol>
                <a:gridCol w="682660">
                  <a:extLst>
                    <a:ext uri="{9D8B030D-6E8A-4147-A177-3AD203B41FA5}">
                      <a16:colId xmlns:a16="http://schemas.microsoft.com/office/drawing/2014/main" val="530524536"/>
                    </a:ext>
                  </a:extLst>
                </a:gridCol>
                <a:gridCol w="2844265">
                  <a:extLst>
                    <a:ext uri="{9D8B030D-6E8A-4147-A177-3AD203B41FA5}">
                      <a16:colId xmlns:a16="http://schemas.microsoft.com/office/drawing/2014/main" val="3909660354"/>
                    </a:ext>
                  </a:extLst>
                </a:gridCol>
                <a:gridCol w="671363">
                  <a:extLst>
                    <a:ext uri="{9D8B030D-6E8A-4147-A177-3AD203B41FA5}">
                      <a16:colId xmlns:a16="http://schemas.microsoft.com/office/drawing/2014/main" val="3031502750"/>
                    </a:ext>
                  </a:extLst>
                </a:gridCol>
                <a:gridCol w="1884145">
                  <a:extLst>
                    <a:ext uri="{9D8B030D-6E8A-4147-A177-3AD203B41FA5}">
                      <a16:colId xmlns:a16="http://schemas.microsoft.com/office/drawing/2014/main" val="1839575794"/>
                    </a:ext>
                  </a:extLst>
                </a:gridCol>
                <a:gridCol w="2541070">
                  <a:extLst>
                    <a:ext uri="{9D8B030D-6E8A-4147-A177-3AD203B41FA5}">
                      <a16:colId xmlns:a16="http://schemas.microsoft.com/office/drawing/2014/main" val="1528022107"/>
                    </a:ext>
                  </a:extLst>
                </a:gridCol>
                <a:gridCol w="638175">
                  <a:extLst>
                    <a:ext uri="{9D8B030D-6E8A-4147-A177-3AD203B41FA5}">
                      <a16:colId xmlns:a16="http://schemas.microsoft.com/office/drawing/2014/main" val="3944002804"/>
                    </a:ext>
                  </a:extLst>
                </a:gridCol>
                <a:gridCol w="802998">
                  <a:extLst>
                    <a:ext uri="{9D8B030D-6E8A-4147-A177-3AD203B41FA5}">
                      <a16:colId xmlns:a16="http://schemas.microsoft.com/office/drawing/2014/main" val="2114627103"/>
                    </a:ext>
                  </a:extLst>
                </a:gridCol>
              </a:tblGrid>
              <a:tr h="324000">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a:t>
                      </a:r>
                      <a:endParaRPr lang="en-AU" sz="800" dirty="0">
                        <a:latin typeface="+mn-lt"/>
                        <a:cs typeface="Calibri" panose="020F0502020204030204" pitchFamily="34" charset="0"/>
                      </a:endParaRPr>
                    </a:p>
                  </a:txBody>
                  <a:tcPr marL="68580" marR="68580" marT="34290" marB="34290">
                    <a:solidFill>
                      <a:srgbClr val="27467D"/>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CONTROL</a:t>
                      </a:r>
                      <a:endParaRPr lang="en-AU" sz="800" dirty="0">
                        <a:latin typeface="+mn-lt"/>
                        <a:cs typeface="Calibri" panose="020F0502020204030204" pitchFamily="34" charset="0"/>
                      </a:endParaRPr>
                    </a:p>
                  </a:txBody>
                  <a:tcPr marL="68580" marR="68580" marT="34290" marB="34290">
                    <a:solidFill>
                      <a:srgbClr val="27467D"/>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TYPE</a:t>
                      </a:r>
                      <a:endParaRPr lang="en-AU" sz="800" dirty="0">
                        <a:latin typeface="+mn-lt"/>
                        <a:cs typeface="Calibri" panose="020F0502020204030204" pitchFamily="34" charset="0"/>
                      </a:endParaRPr>
                    </a:p>
                  </a:txBody>
                  <a:tcPr marL="68580" marR="68580" marT="34290" marB="34290">
                    <a:solidFill>
                      <a:srgbClr val="27467D"/>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HOW DOES THE CONTROL MITIGATE THE RISKS</a:t>
                      </a:r>
                      <a:endParaRPr lang="en-AU" sz="800" dirty="0">
                        <a:latin typeface="+mn-lt"/>
                        <a:cs typeface="Calibri" panose="020F0502020204030204" pitchFamily="34" charset="0"/>
                      </a:endParaRPr>
                    </a:p>
                  </a:txBody>
                  <a:tcPr marL="68580" marR="68580" marT="34290" marB="34290">
                    <a:solidFill>
                      <a:srgbClr val="27467D"/>
                    </a:solidFill>
                  </a:tcPr>
                </a:tc>
                <a:tc>
                  <a:txBody>
                    <a:bodyPr/>
                    <a:lstStyle/>
                    <a:p>
                      <a:pPr marL="0" algn="l" defTabSz="1280160" rtl="0" eaLnBrk="1" latinLnBrk="0" hangingPunct="1"/>
                      <a:r>
                        <a:rPr lang="en-AU" sz="800" kern="1200" dirty="0">
                          <a:latin typeface="+mn-lt"/>
                        </a:rPr>
                        <a:t>CONTROL CRITICALITY</a:t>
                      </a:r>
                      <a:endParaRPr lang="en-AU" sz="800" b="1" kern="1200" dirty="0">
                        <a:solidFill>
                          <a:schemeClr val="lt1"/>
                        </a:solidFill>
                        <a:latin typeface="+mn-lt"/>
                        <a:ea typeface="+mn-ea"/>
                        <a:cs typeface="Calibri" panose="020F0502020204030204" pitchFamily="34" charset="0"/>
                      </a:endParaRPr>
                    </a:p>
                  </a:txBody>
                  <a:tcPr marL="68580" marR="68580" marT="34290" marB="34290">
                    <a:solidFill>
                      <a:srgbClr val="27467D"/>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HOW THE CONTROL WAS MEASURED</a:t>
                      </a:r>
                      <a:endParaRPr lang="en-AU" sz="800" dirty="0">
                        <a:latin typeface="+mn-lt"/>
                        <a:cs typeface="Calibri" panose="020F0502020204030204" pitchFamily="34" charset="0"/>
                      </a:endParaRPr>
                    </a:p>
                  </a:txBody>
                  <a:tcPr marL="68580" marR="68580" marT="34290" marB="34290">
                    <a:solidFill>
                      <a:srgbClr val="27467D"/>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AU" sz="800" kern="1200" dirty="0">
                          <a:latin typeface="+mn-lt"/>
                        </a:rPr>
                        <a:t>EVALUATION OF CONTROL EFFECTIVENESS</a:t>
                      </a:r>
                    </a:p>
                    <a:p>
                      <a:endParaRPr lang="en-AU" sz="800" dirty="0">
                        <a:latin typeface="+mn-lt"/>
                        <a:cs typeface="Calibri" panose="020F0502020204030204" pitchFamily="34" charset="0"/>
                      </a:endParaRPr>
                    </a:p>
                  </a:txBody>
                  <a:tcPr marL="68580" marR="68580" marT="34290" marB="34290">
                    <a:solidFill>
                      <a:srgbClr val="27467D"/>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pPr algn="l"/>
                      <a:r>
                        <a:rPr lang="en-AU" sz="800" dirty="0">
                          <a:latin typeface="+mn-lt"/>
                        </a:rPr>
                        <a:t>RATING</a:t>
                      </a:r>
                      <a:endParaRPr lang="en-AU" sz="800" dirty="0">
                        <a:latin typeface="+mn-lt"/>
                        <a:cs typeface="Calibri" panose="020F0502020204030204" pitchFamily="34" charset="0"/>
                      </a:endParaRPr>
                    </a:p>
                  </a:txBody>
                  <a:tcPr marL="68580" marR="68580" marT="34290" marB="34290">
                    <a:solidFill>
                      <a:srgbClr val="27467D"/>
                    </a:solidFill>
                  </a:tcPr>
                </a:tc>
                <a:tc>
                  <a:txBody>
                    <a:bodyPr/>
                    <a:lstStyle/>
                    <a:p>
                      <a:pPr marL="0" algn="l" defTabSz="1280160" rtl="0" eaLnBrk="1" latinLnBrk="0" hangingPunct="1"/>
                      <a:r>
                        <a:rPr lang="en-AU" sz="800" kern="1200" dirty="0">
                          <a:latin typeface="+mn-lt"/>
                        </a:rPr>
                        <a:t>RELATED VULNERABILITY</a:t>
                      </a:r>
                      <a:endParaRPr lang="en-AU" sz="800" b="1" kern="1200" dirty="0">
                        <a:solidFill>
                          <a:schemeClr val="lt1"/>
                        </a:solidFill>
                        <a:latin typeface="+mn-lt"/>
                        <a:ea typeface="+mn-ea"/>
                        <a:cs typeface="Calibri" panose="020F0502020204030204" pitchFamily="34" charset="0"/>
                      </a:endParaRPr>
                    </a:p>
                  </a:txBody>
                  <a:tcPr marL="68580" marR="68580" marT="34290" marB="34290">
                    <a:solidFill>
                      <a:srgbClr val="27467D"/>
                    </a:solidFill>
                  </a:tcPr>
                </a:tc>
                <a:extLst>
                  <a:ext uri="{0D108BD9-81ED-4DB2-BD59-A6C34878D82A}">
                    <a16:rowId xmlns:a16="http://schemas.microsoft.com/office/drawing/2014/main" val="2487711574"/>
                  </a:ext>
                </a:extLst>
              </a:tr>
              <a:tr h="1129131">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1</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Control description</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(Use Agent/Actor/Outcome)</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Prevention</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Detection</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Response</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chemeClr val="accent2">
                            <a:lumMod val="50000"/>
                          </a:schemeClr>
                        </a:buClr>
                        <a:buSzTx/>
                        <a:buFont typeface="+mj-lt"/>
                        <a:buNone/>
                        <a:tabLst/>
                        <a:defRPr/>
                      </a:pPr>
                      <a:r>
                        <a:rPr lang="en-AU" sz="800" kern="1200" dirty="0">
                          <a:latin typeface="+mn-lt"/>
                        </a:rPr>
                        <a:t>Explain how the control is designed to mitigates fraud risk</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chemeClr val="accent2">
                            <a:lumMod val="50000"/>
                          </a:schemeClr>
                        </a:buClr>
                        <a:buSzTx/>
                        <a:buFont typeface="+mj-lt"/>
                        <a:buNone/>
                        <a:tabLst/>
                        <a:defRPr/>
                      </a:pPr>
                      <a:r>
                        <a:rPr lang="en-AU" sz="800" kern="1200" dirty="0">
                          <a:latin typeface="+mn-lt"/>
                        </a:rPr>
                        <a:t>1-5</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AU" sz="800" kern="1200" dirty="0">
                          <a:latin typeface="+mn-lt"/>
                        </a:rPr>
                        <a:t>Identify the method(s) used to measure control effectiveness</a:t>
                      </a:r>
                    </a:p>
                    <a:p>
                      <a:pPr marL="171450" indent="-171450">
                        <a:buFont typeface="Wingdings" panose="05000000000000000000" pitchFamily="2" charset="2"/>
                        <a:buChar char="§"/>
                      </a:pPr>
                      <a:endParaRPr lang="en-AU" sz="800" dirty="0">
                        <a:latin typeface="+mn-lt"/>
                        <a:cs typeface="Calibri" panose="020F0502020204030204" pitchFamily="34" charset="0"/>
                      </a:endParaRPr>
                    </a:p>
                  </a:txBody>
                  <a:tcPr marL="68580" marR="68580" marT="34290" marB="34290"/>
                </a:tc>
                <a:tc>
                  <a:txBody>
                    <a:bodyPr/>
                    <a:lstStyle/>
                    <a:p>
                      <a:pPr marL="0" indent="0">
                        <a:buFont typeface="Wingdings" panose="05000000000000000000" pitchFamily="2" charset="2"/>
                        <a:buNone/>
                      </a:pPr>
                      <a:r>
                        <a:rPr lang="en-GB" sz="800" dirty="0">
                          <a:latin typeface="+mn-lt"/>
                        </a:rPr>
                        <a:t>How was control effectiveness determined? Include evidence to support strengths or weaknesses.</a:t>
                      </a:r>
                      <a:endParaRPr lang="en-AU" sz="800" dirty="0">
                        <a:latin typeface="+mn-lt"/>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Effective</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Partially effective</a:t>
                      </a:r>
                    </a:p>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Ineffective</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chemeClr val="accent2">
                            <a:lumMod val="50000"/>
                          </a:schemeClr>
                        </a:buClr>
                        <a:buSzTx/>
                        <a:buFont typeface="+mj-lt"/>
                        <a:buNone/>
                        <a:tabLst/>
                        <a:defRPr/>
                      </a:pPr>
                      <a:r>
                        <a:rPr lang="en-AU" sz="800" dirty="0">
                          <a:latin typeface="+mn-lt"/>
                        </a:rPr>
                        <a:t>E.g. A, C</a:t>
                      </a:r>
                    </a:p>
                    <a:p>
                      <a:pPr marL="0" marR="0" lvl="0" indent="0" algn="l" defTabSz="1280160" rtl="0" eaLnBrk="1" fontAlgn="auto" latinLnBrk="0" hangingPunct="1">
                        <a:lnSpc>
                          <a:spcPct val="100000"/>
                        </a:lnSpc>
                        <a:spcBef>
                          <a:spcPts val="0"/>
                        </a:spcBef>
                        <a:spcAft>
                          <a:spcPts val="197"/>
                        </a:spcAft>
                        <a:buClr>
                          <a:schemeClr val="accent2">
                            <a:lumMod val="50000"/>
                          </a:schemeClr>
                        </a:buClr>
                        <a:buSzTx/>
                        <a:buFont typeface="+mj-lt"/>
                        <a:buNone/>
                        <a:tabLst/>
                        <a:defRPr/>
                      </a:pPr>
                      <a:r>
                        <a:rPr lang="en-AU" sz="800" dirty="0">
                          <a:latin typeface="+mn-lt"/>
                        </a:rPr>
                        <a:t>Or N/A</a:t>
                      </a:r>
                    </a:p>
                    <a:p>
                      <a:pPr marL="0" indent="0" algn="l" defTabSz="1280160" rtl="0" eaLnBrk="1" latinLnBrk="0" hangingPunct="1">
                        <a:spcAft>
                          <a:spcPts val="197"/>
                        </a:spcAft>
                        <a:buClr>
                          <a:schemeClr val="accent2">
                            <a:lumMod val="50000"/>
                          </a:schemeClr>
                        </a:buClr>
                        <a:buFont typeface="+mj-lt"/>
                        <a:buNone/>
                        <a:defRPr/>
                      </a:pPr>
                      <a:endParaRPr lang="en-AU" sz="800" kern="1200" dirty="0">
                        <a:solidFill>
                          <a:schemeClr val="dk1"/>
                        </a:solidFill>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1216916478"/>
                  </a:ext>
                </a:extLst>
              </a:tr>
              <a:tr h="1129131">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2</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Control description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(Use Agent/Actor/Outcome)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Prevention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Detection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Response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Explain how the control is designed to mitigates fraud risk</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1-5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dirty="0">
                          <a:ln>
                            <a:noFill/>
                          </a:ln>
                          <a:effectLst/>
                          <a:uLnTx/>
                          <a:uFillTx/>
                          <a:latin typeface="+mn-lt"/>
                        </a:rPr>
                        <a:t>Explain the methods used to measure control effectiveness</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dirty="0">
                          <a:ln>
                            <a:noFill/>
                          </a:ln>
                          <a:effectLst/>
                          <a:uLnTx/>
                          <a:uFillTx/>
                          <a:latin typeface="+mn-lt"/>
                        </a:rPr>
                        <a:t>How was control effectiveness determined? Include evidence to support strengths or weaknesses.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Partially 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Ineffective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chemeClr val="accent2">
                            <a:lumMod val="50000"/>
                          </a:schemeClr>
                        </a:buClr>
                        <a:buSzTx/>
                        <a:buFont typeface="+mj-lt"/>
                        <a:buNone/>
                        <a:tabLst/>
                        <a:defRPr/>
                      </a:pPr>
                      <a:r>
                        <a:rPr lang="en-AU" sz="800" dirty="0">
                          <a:latin typeface="+mn-lt"/>
                        </a:rPr>
                        <a:t>E.g. A, C</a:t>
                      </a:r>
                    </a:p>
                    <a:p>
                      <a:pPr marL="0" marR="0" lvl="0" indent="0" algn="l" defTabSz="1280160" rtl="0" eaLnBrk="1" fontAlgn="auto" latinLnBrk="0" hangingPunct="1">
                        <a:lnSpc>
                          <a:spcPct val="100000"/>
                        </a:lnSpc>
                        <a:spcBef>
                          <a:spcPts val="0"/>
                        </a:spcBef>
                        <a:spcAft>
                          <a:spcPts val="197"/>
                        </a:spcAft>
                        <a:buClr>
                          <a:schemeClr val="accent2">
                            <a:lumMod val="50000"/>
                          </a:schemeClr>
                        </a:buClr>
                        <a:buSzTx/>
                        <a:buFont typeface="+mj-lt"/>
                        <a:buNone/>
                        <a:tabLst/>
                        <a:defRPr/>
                      </a:pPr>
                      <a:r>
                        <a:rPr lang="en-AU" sz="800" dirty="0">
                          <a:latin typeface="+mn-lt"/>
                        </a:rPr>
                        <a:t>Or N/A</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660857058"/>
                  </a:ext>
                </a:extLst>
              </a:tr>
              <a:tr h="1183285">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3</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Control description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(Use Agent/Actor/Outcome)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Prevention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Detection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Response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Explain how the control is designed to mitigates fraud risk</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1-5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Explain the methods used to measure control effectiveness</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a:ln>
                            <a:noFill/>
                          </a:ln>
                          <a:effectLst/>
                          <a:uLnTx/>
                          <a:uFillTx/>
                          <a:latin typeface="+mn-lt"/>
                        </a:rPr>
                        <a:t>How was control effectiveness determined? Include evidence to support strengths or weaknesses.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Partially 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Ineffective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E.g. A, C</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Or N/A</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extLst>
                  <a:ext uri="{0D108BD9-81ED-4DB2-BD59-A6C34878D82A}">
                    <a16:rowId xmlns:a16="http://schemas.microsoft.com/office/drawing/2014/main" val="2685417708"/>
                  </a:ext>
                </a:extLst>
              </a:tr>
              <a:tr h="1129131">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4</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Control description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(Use Agent/Actor/Outcome)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Prevention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Detection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Response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Explain how the control is designed to mitigates fraud risk</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1-5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Explain the methods used to measure control effectiveness</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a:ln>
                            <a:noFill/>
                          </a:ln>
                          <a:effectLst/>
                          <a:uLnTx/>
                          <a:uFillTx/>
                          <a:latin typeface="+mn-lt"/>
                        </a:rPr>
                        <a:t>How was control effectiveness determined? Include evidence to support strengths or weaknesses.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Partially 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Ineffective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E.g. A, C</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Or N/A</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extLst>
                  <a:ext uri="{0D108BD9-81ED-4DB2-BD59-A6C34878D82A}">
                    <a16:rowId xmlns:a16="http://schemas.microsoft.com/office/drawing/2014/main" val="782390850"/>
                  </a:ext>
                </a:extLst>
              </a:tr>
              <a:tr h="1183285">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5</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Control description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(Use Agent/Actor/Outcome)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Prevention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Detection</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Response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Explain how the control is designed to mitigates fraud risk</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1-5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Explain the methods used to measure control effectiveness</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GB" sz="800" u="none" strike="noStrike" kern="1200" cap="none" spc="0" normalizeH="0" baseline="0" noProof="0" dirty="0">
                          <a:ln>
                            <a:noFill/>
                          </a:ln>
                          <a:effectLst/>
                          <a:uLnTx/>
                          <a:uFillTx/>
                          <a:latin typeface="+mn-lt"/>
                        </a:rPr>
                        <a:t>How was control effectiveness determined? Include evidence to support strengths or weaknesses.</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Partially effective</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Ineffective</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E.g. A, C</a:t>
                      </a:r>
                    </a:p>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Or N/A</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extLst>
                  <a:ext uri="{0D108BD9-81ED-4DB2-BD59-A6C34878D82A}">
                    <a16:rowId xmlns:a16="http://schemas.microsoft.com/office/drawing/2014/main" val="3935434115"/>
                  </a:ext>
                </a:extLst>
              </a:tr>
            </a:tbl>
          </a:graphicData>
        </a:graphic>
      </p:graphicFrame>
      <p:sp>
        <p:nvSpPr>
          <p:cNvPr id="11" name="TextBox 10">
            <a:extLst>
              <a:ext uri="{FF2B5EF4-FFF2-40B4-BE49-F238E27FC236}">
                <a16:creationId xmlns:a16="http://schemas.microsoft.com/office/drawing/2014/main" id="{3FB6E795-E528-4239-A886-5CA97B2BD5CD}"/>
              </a:ext>
            </a:extLst>
          </p:cNvPr>
          <p:cNvSpPr txBox="1"/>
          <p:nvPr/>
        </p:nvSpPr>
        <p:spPr>
          <a:xfrm>
            <a:off x="224355" y="966860"/>
            <a:ext cx="4242636" cy="300082"/>
          </a:xfrm>
          <a:prstGeom prst="rect">
            <a:avLst/>
          </a:prstGeom>
          <a:noFill/>
        </p:spPr>
        <p:txBody>
          <a:bodyPr wrap="none" rtlCol="0">
            <a:spAutoFit/>
          </a:bodyPr>
          <a:lstStyle>
            <a:defPPr>
              <a:defRPr lang="en-US"/>
            </a:defPPr>
            <a:lvl1pPr>
              <a:defRPr cap="all"/>
            </a:lvl1pPr>
          </a:lstStyle>
          <a:p>
            <a:r>
              <a:rPr lang="en-GB" sz="1350" dirty="0"/>
              <a:t>CONTROL Environment Assessment - Control Table</a:t>
            </a:r>
          </a:p>
        </p:txBody>
      </p:sp>
      <p:cxnSp>
        <p:nvCxnSpPr>
          <p:cNvPr id="13" name="Straight Connector 12">
            <a:extLst>
              <a:ext uri="{FF2B5EF4-FFF2-40B4-BE49-F238E27FC236}">
                <a16:creationId xmlns:a16="http://schemas.microsoft.com/office/drawing/2014/main" id="{D345F8AF-18B0-4970-84B2-D8041383A519}"/>
              </a:ext>
            </a:extLst>
          </p:cNvPr>
          <p:cNvCxnSpPr>
            <a:cxnSpLocks/>
          </p:cNvCxnSpPr>
          <p:nvPr/>
        </p:nvCxnSpPr>
        <p:spPr>
          <a:xfrm>
            <a:off x="291399" y="1243859"/>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image3.png">
            <a:extLst>
              <a:ext uri="{FF2B5EF4-FFF2-40B4-BE49-F238E27FC236}">
                <a16:creationId xmlns:a16="http://schemas.microsoft.com/office/drawing/2014/main" id="{36EB7C17-4860-446B-B735-8D801A4FF297}"/>
              </a:ext>
            </a:extLst>
          </p:cNvPr>
          <p:cNvPicPr/>
          <p:nvPr/>
        </p:nvPicPr>
        <p:blipFill>
          <a:blip r:embed="rId2"/>
          <a:srcRect/>
          <a:stretch>
            <a:fillRect/>
          </a:stretch>
        </p:blipFill>
        <p:spPr>
          <a:xfrm>
            <a:off x="607495" y="158832"/>
            <a:ext cx="946150" cy="508635"/>
          </a:xfrm>
          <a:prstGeom prst="rect">
            <a:avLst/>
          </a:prstGeom>
          <a:ln/>
        </p:spPr>
      </p:pic>
      <p:pic>
        <p:nvPicPr>
          <p:cNvPr id="8" name="image1.png">
            <a:extLst>
              <a:ext uri="{FF2B5EF4-FFF2-40B4-BE49-F238E27FC236}">
                <a16:creationId xmlns:a16="http://schemas.microsoft.com/office/drawing/2014/main" id="{03A904C1-DFD7-4806-9128-73D3A707EEE0}"/>
              </a:ext>
            </a:extLst>
          </p:cNvPr>
          <p:cNvPicPr/>
          <p:nvPr/>
        </p:nvPicPr>
        <p:blipFill>
          <a:blip r:embed="rId3"/>
          <a:srcRect/>
          <a:stretch>
            <a:fillRect/>
          </a:stretch>
        </p:blipFill>
        <p:spPr>
          <a:xfrm>
            <a:off x="1726365" y="351237"/>
            <a:ext cx="755015" cy="287655"/>
          </a:xfrm>
          <a:prstGeom prst="rect">
            <a:avLst/>
          </a:prstGeom>
          <a:ln/>
        </p:spPr>
      </p:pic>
      <p:pic>
        <p:nvPicPr>
          <p:cNvPr id="9" name="image4.png">
            <a:extLst>
              <a:ext uri="{FF2B5EF4-FFF2-40B4-BE49-F238E27FC236}">
                <a16:creationId xmlns:a16="http://schemas.microsoft.com/office/drawing/2014/main" id="{475BB514-5D64-444F-A81D-D1E97ADF42B9}"/>
              </a:ext>
            </a:extLst>
          </p:cNvPr>
          <p:cNvPicPr/>
          <p:nvPr/>
        </p:nvPicPr>
        <p:blipFill>
          <a:blip r:embed="rId4"/>
          <a:srcRect/>
          <a:stretch>
            <a:fillRect/>
          </a:stretch>
        </p:blipFill>
        <p:spPr>
          <a:xfrm>
            <a:off x="2589965" y="333457"/>
            <a:ext cx="708025" cy="323850"/>
          </a:xfrm>
          <a:prstGeom prst="rect">
            <a:avLst/>
          </a:prstGeom>
          <a:ln/>
        </p:spPr>
      </p:pic>
      <p:pic>
        <p:nvPicPr>
          <p:cNvPr id="10" name="Graphic 11">
            <a:extLst>
              <a:ext uri="{FF2B5EF4-FFF2-40B4-BE49-F238E27FC236}">
                <a16:creationId xmlns:a16="http://schemas.microsoft.com/office/drawing/2014/main" id="{1B58FA9C-D71E-42C4-A836-B3D0BA903117}"/>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84C52F5A-CE85-4793-9381-A85E599722A4}"/>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8</a:t>
            </a:fld>
            <a:endParaRPr lang="en-GB" sz="1200" b="1">
              <a:solidFill>
                <a:schemeClr val="tx1"/>
              </a:solidFill>
            </a:endParaRPr>
          </a:p>
        </p:txBody>
      </p:sp>
      <p:sp>
        <p:nvSpPr>
          <p:cNvPr id="14" name="TextBox 13">
            <a:extLst>
              <a:ext uri="{FF2B5EF4-FFF2-40B4-BE49-F238E27FC236}">
                <a16:creationId xmlns:a16="http://schemas.microsoft.com/office/drawing/2014/main" id="{8D7626C9-D5B7-4A66-AFC0-182CDFE49C95}"/>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15" name="TextBox 14">
            <a:extLst>
              <a:ext uri="{FF2B5EF4-FFF2-40B4-BE49-F238E27FC236}">
                <a16:creationId xmlns:a16="http://schemas.microsoft.com/office/drawing/2014/main" id="{F7A3CFA2-B53D-42B5-84FE-DF29286495AE}"/>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16" name="TextBox 15">
            <a:extLst>
              <a:ext uri="{FF2B5EF4-FFF2-40B4-BE49-F238E27FC236}">
                <a16:creationId xmlns:a16="http://schemas.microsoft.com/office/drawing/2014/main" id="{A4EF5688-83A7-4705-9A61-E6C94F917255}"/>
              </a:ext>
            </a:extLst>
          </p:cNvPr>
          <p:cNvSpPr txBox="1"/>
          <p:nvPr/>
        </p:nvSpPr>
        <p:spPr>
          <a:xfrm>
            <a:off x="271247" y="7689216"/>
            <a:ext cx="2457724" cy="553998"/>
          </a:xfrm>
          <a:prstGeom prst="rect">
            <a:avLst/>
          </a:prstGeom>
          <a:noFill/>
        </p:spPr>
        <p:txBody>
          <a:bodyPr wrap="non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Insert rows to add further controls</a:t>
            </a:r>
          </a:p>
          <a:p>
            <a:endParaRPr lang="en-GB" sz="1000" dirty="0">
              <a:solidFill>
                <a:schemeClr val="bg1">
                  <a:lumMod val="50000"/>
                </a:schemeClr>
              </a:solidFill>
              <a:latin typeface="Calibri" panose="020F0502020204030204" pitchFamily="34" charset="0"/>
              <a:cs typeface="Calibri" panose="020F0502020204030204" pitchFamily="34" charset="0"/>
            </a:endParaRPr>
          </a:p>
          <a:p>
            <a:r>
              <a:rPr lang="en-GB" sz="1000" dirty="0">
                <a:solidFill>
                  <a:schemeClr val="bg1">
                    <a:lumMod val="50000"/>
                  </a:schemeClr>
                </a:solidFill>
                <a:latin typeface="Calibri" panose="020F0502020204030204" pitchFamily="34" charset="0"/>
                <a:cs typeface="Calibri" panose="020F0502020204030204" pitchFamily="34" charset="0"/>
              </a:rPr>
              <a:t>Duplicate slide to extend table across pages</a:t>
            </a:r>
          </a:p>
        </p:txBody>
      </p:sp>
      <p:sp>
        <p:nvSpPr>
          <p:cNvPr id="17" name="Rectangle 16">
            <a:extLst>
              <a:ext uri="{FF2B5EF4-FFF2-40B4-BE49-F238E27FC236}">
                <a16:creationId xmlns:a16="http://schemas.microsoft.com/office/drawing/2014/main" id="{F849B6DB-ABF8-4020-BDA7-145CA551F692}"/>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8" name="Group 17">
            <a:extLst>
              <a:ext uri="{FF2B5EF4-FFF2-40B4-BE49-F238E27FC236}">
                <a16:creationId xmlns:a16="http://schemas.microsoft.com/office/drawing/2014/main" id="{D41159EB-85E7-46E4-88E1-6ACF1D021106}"/>
              </a:ext>
            </a:extLst>
          </p:cNvPr>
          <p:cNvGrpSpPr/>
          <p:nvPr/>
        </p:nvGrpSpPr>
        <p:grpSpPr>
          <a:xfrm>
            <a:off x="8261946" y="127106"/>
            <a:ext cx="3545860" cy="688533"/>
            <a:chOff x="0" y="0"/>
            <a:chExt cx="3377820" cy="529590"/>
          </a:xfrm>
        </p:grpSpPr>
        <p:sp>
          <p:nvSpPr>
            <p:cNvPr id="19" name="Flowchart: Manual Operation 3">
              <a:extLst>
                <a:ext uri="{FF2B5EF4-FFF2-40B4-BE49-F238E27FC236}">
                  <a16:creationId xmlns:a16="http://schemas.microsoft.com/office/drawing/2014/main" id="{2244D9A8-5070-4334-812C-207840B0A9D6}"/>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20" name="Picture 19">
              <a:extLst>
                <a:ext uri="{FF2B5EF4-FFF2-40B4-BE49-F238E27FC236}">
                  <a16:creationId xmlns:a16="http://schemas.microsoft.com/office/drawing/2014/main" id="{C867187D-B34C-4A7E-BB21-D94E4B6A6EC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2402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4">
            <a:extLst>
              <a:ext uri="{FF2B5EF4-FFF2-40B4-BE49-F238E27FC236}">
                <a16:creationId xmlns:a16="http://schemas.microsoft.com/office/drawing/2014/main" id="{2581664B-B686-4230-8ACA-69A3C2D571F7}"/>
              </a:ext>
            </a:extLst>
          </p:cNvPr>
          <p:cNvGraphicFramePr>
            <a:graphicFrameLocks noGrp="1"/>
          </p:cNvGraphicFramePr>
          <p:nvPr>
            <p:extLst>
              <p:ext uri="{D42A27DB-BD31-4B8C-83A1-F6EECF244321}">
                <p14:modId xmlns:p14="http://schemas.microsoft.com/office/powerpoint/2010/main" val="3919898600"/>
              </p:ext>
            </p:extLst>
          </p:nvPr>
        </p:nvGraphicFramePr>
        <p:xfrm>
          <a:off x="277319" y="1505353"/>
          <a:ext cx="12066106" cy="6081870"/>
        </p:xfrm>
        <a:graphic>
          <a:graphicData uri="http://schemas.openxmlformats.org/drawingml/2006/table">
            <a:tbl>
              <a:tblPr firstRow="1" bandRow="1">
                <a:tableStyleId>{21E4AEA4-8DFA-4A89-87EB-49C32662AFE0}</a:tableStyleId>
              </a:tblPr>
              <a:tblGrid>
                <a:gridCol w="278297">
                  <a:extLst>
                    <a:ext uri="{9D8B030D-6E8A-4147-A177-3AD203B41FA5}">
                      <a16:colId xmlns:a16="http://schemas.microsoft.com/office/drawing/2014/main" val="1715696579"/>
                    </a:ext>
                  </a:extLst>
                </a:gridCol>
                <a:gridCol w="2319165">
                  <a:extLst>
                    <a:ext uri="{9D8B030D-6E8A-4147-A177-3AD203B41FA5}">
                      <a16:colId xmlns:a16="http://schemas.microsoft.com/office/drawing/2014/main" val="4171650005"/>
                    </a:ext>
                  </a:extLst>
                </a:gridCol>
                <a:gridCol w="765209">
                  <a:extLst>
                    <a:ext uri="{9D8B030D-6E8A-4147-A177-3AD203B41FA5}">
                      <a16:colId xmlns:a16="http://schemas.microsoft.com/office/drawing/2014/main" val="530524536"/>
                    </a:ext>
                  </a:extLst>
                </a:gridCol>
                <a:gridCol w="1337711">
                  <a:extLst>
                    <a:ext uri="{9D8B030D-6E8A-4147-A177-3AD203B41FA5}">
                      <a16:colId xmlns:a16="http://schemas.microsoft.com/office/drawing/2014/main" val="3909660354"/>
                    </a:ext>
                  </a:extLst>
                </a:gridCol>
                <a:gridCol w="979571">
                  <a:extLst>
                    <a:ext uri="{9D8B030D-6E8A-4147-A177-3AD203B41FA5}">
                      <a16:colId xmlns:a16="http://schemas.microsoft.com/office/drawing/2014/main" val="3646114269"/>
                    </a:ext>
                  </a:extLst>
                </a:gridCol>
                <a:gridCol w="931244">
                  <a:extLst>
                    <a:ext uri="{9D8B030D-6E8A-4147-A177-3AD203B41FA5}">
                      <a16:colId xmlns:a16="http://schemas.microsoft.com/office/drawing/2014/main" val="1839575794"/>
                    </a:ext>
                  </a:extLst>
                </a:gridCol>
                <a:gridCol w="914935">
                  <a:extLst>
                    <a:ext uri="{9D8B030D-6E8A-4147-A177-3AD203B41FA5}">
                      <a16:colId xmlns:a16="http://schemas.microsoft.com/office/drawing/2014/main" val="1528022107"/>
                    </a:ext>
                  </a:extLst>
                </a:gridCol>
                <a:gridCol w="3663950">
                  <a:extLst>
                    <a:ext uri="{9D8B030D-6E8A-4147-A177-3AD203B41FA5}">
                      <a16:colId xmlns:a16="http://schemas.microsoft.com/office/drawing/2014/main" val="3944002804"/>
                    </a:ext>
                  </a:extLst>
                </a:gridCol>
                <a:gridCol w="876024">
                  <a:extLst>
                    <a:ext uri="{9D8B030D-6E8A-4147-A177-3AD203B41FA5}">
                      <a16:colId xmlns:a16="http://schemas.microsoft.com/office/drawing/2014/main" val="4004567006"/>
                    </a:ext>
                  </a:extLst>
                </a:gridCol>
              </a:tblGrid>
              <a:tr h="324000">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a:t>
                      </a:r>
                      <a:endParaRPr lang="en-AU" sz="800" dirty="0">
                        <a:latin typeface="+mn-lt"/>
                        <a:cs typeface="Calibri" panose="020F0502020204030204" pitchFamily="34" charset="0"/>
                      </a:endParaRPr>
                    </a:p>
                  </a:txBody>
                  <a:tcPr marL="68580" marR="68580" marT="34290" marB="34290">
                    <a:solidFill>
                      <a:srgbClr val="FF0000"/>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VULNERABILITY</a:t>
                      </a:r>
                      <a:endParaRPr lang="en-AU" sz="800" dirty="0">
                        <a:latin typeface="+mn-lt"/>
                        <a:cs typeface="Calibri" panose="020F0502020204030204" pitchFamily="34" charset="0"/>
                      </a:endParaRPr>
                    </a:p>
                  </a:txBody>
                  <a:tcPr marL="68580" marR="68580" marT="34290" marB="34290">
                    <a:solidFill>
                      <a:srgbClr val="FF0000"/>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PERSONA (if relevant)</a:t>
                      </a:r>
                      <a:endParaRPr lang="en-AU" sz="800" dirty="0">
                        <a:latin typeface="+mn-lt"/>
                        <a:cs typeface="Calibri" panose="020F0502020204030204" pitchFamily="34" charset="0"/>
                      </a:endParaRPr>
                    </a:p>
                  </a:txBody>
                  <a:tcPr marL="68580" marR="68580" marT="34290" marB="34290">
                    <a:solidFill>
                      <a:srgbClr val="FF0000"/>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AU" sz="800" kern="1200" dirty="0">
                          <a:latin typeface="+mn-lt"/>
                        </a:rPr>
                        <a:t>PROCESS PHASE/STEP</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1" kern="1200" dirty="0">
                        <a:solidFill>
                          <a:schemeClr val="lt1"/>
                        </a:solidFill>
                        <a:latin typeface="+mn-lt"/>
                        <a:ea typeface="+mn-ea"/>
                        <a:cs typeface="Calibri" panose="020F0502020204030204" pitchFamily="34" charset="0"/>
                      </a:endParaRPr>
                    </a:p>
                  </a:txBody>
                  <a:tcPr marL="68580" marR="68580" marT="34290" marB="34290">
                    <a:solidFill>
                      <a:srgbClr val="FF0000"/>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GB" sz="800" kern="1200" dirty="0">
                          <a:latin typeface="+mn-lt"/>
                        </a:rPr>
                        <a:t>RISK OWNER</a:t>
                      </a:r>
                    </a:p>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b="1" kern="1200" dirty="0">
                        <a:solidFill>
                          <a:schemeClr val="lt1"/>
                        </a:solidFill>
                        <a:latin typeface="+mn-lt"/>
                        <a:ea typeface="+mn-ea"/>
                        <a:cs typeface="Calibri" panose="020F0502020204030204" pitchFamily="34" charset="0"/>
                      </a:endParaRPr>
                    </a:p>
                  </a:txBody>
                  <a:tcPr marL="68580" marR="68580" marT="34290" marB="34290">
                    <a:solidFill>
                      <a:srgbClr val="FF0000"/>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AU" sz="800" kern="1200" dirty="0">
                          <a:latin typeface="+mn-lt"/>
                        </a:rPr>
                        <a:t>RELATED CONTROLS</a:t>
                      </a:r>
                      <a:endParaRPr lang="en-AU" sz="800" b="1" kern="1200" dirty="0">
                        <a:solidFill>
                          <a:schemeClr val="lt1"/>
                        </a:solidFill>
                        <a:latin typeface="+mn-lt"/>
                        <a:ea typeface="+mn-ea"/>
                        <a:cs typeface="Calibri" panose="020F0502020204030204" pitchFamily="34" charset="0"/>
                      </a:endParaRPr>
                    </a:p>
                  </a:txBody>
                  <a:tcPr marL="68580" marR="68580" marT="34290" marB="34290">
                    <a:solidFill>
                      <a:srgbClr val="FF0000"/>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r>
                        <a:rPr lang="en-AU" sz="800" dirty="0">
                          <a:latin typeface="+mn-lt"/>
                        </a:rPr>
                        <a:t>RELATED VULNERABILITIES</a:t>
                      </a:r>
                      <a:endParaRPr lang="en-AU" sz="800" dirty="0">
                        <a:latin typeface="+mn-lt"/>
                        <a:cs typeface="Calibri" panose="020F0502020204030204" pitchFamily="34" charset="0"/>
                      </a:endParaRPr>
                    </a:p>
                  </a:txBody>
                  <a:tcPr marL="68580" marR="68580" marT="34290" marB="34290">
                    <a:solidFill>
                      <a:srgbClr val="FF0000"/>
                    </a:solidFill>
                  </a:tcPr>
                </a:tc>
                <a:tc>
                  <a:txBody>
                    <a:bodyPr/>
                    <a:lstStyle>
                      <a:lvl1pPr marL="0" algn="l" defTabSz="1280160" rtl="0" eaLnBrk="1" latinLnBrk="0" hangingPunct="1">
                        <a:defRPr sz="2520" b="1" kern="1200">
                          <a:solidFill>
                            <a:schemeClr val="lt1"/>
                          </a:solidFill>
                          <a:latin typeface="Century Gothic" panose="020F0302020204030204"/>
                        </a:defRPr>
                      </a:lvl1pPr>
                      <a:lvl2pPr marL="640080" algn="l" defTabSz="1280160" rtl="0" eaLnBrk="1" latinLnBrk="0" hangingPunct="1">
                        <a:defRPr sz="2520" b="1" kern="1200">
                          <a:solidFill>
                            <a:schemeClr val="lt1"/>
                          </a:solidFill>
                          <a:latin typeface="Century Gothic" panose="020F0302020204030204"/>
                        </a:defRPr>
                      </a:lvl2pPr>
                      <a:lvl3pPr marL="1280160" algn="l" defTabSz="1280160" rtl="0" eaLnBrk="1" latinLnBrk="0" hangingPunct="1">
                        <a:defRPr sz="2520" b="1" kern="1200">
                          <a:solidFill>
                            <a:schemeClr val="lt1"/>
                          </a:solidFill>
                          <a:latin typeface="Century Gothic" panose="020F0302020204030204"/>
                        </a:defRPr>
                      </a:lvl3pPr>
                      <a:lvl4pPr marL="1920240" algn="l" defTabSz="1280160" rtl="0" eaLnBrk="1" latinLnBrk="0" hangingPunct="1">
                        <a:defRPr sz="2520" b="1" kern="1200">
                          <a:solidFill>
                            <a:schemeClr val="lt1"/>
                          </a:solidFill>
                          <a:latin typeface="Century Gothic" panose="020F0302020204030204"/>
                        </a:defRPr>
                      </a:lvl4pPr>
                      <a:lvl5pPr marL="2560320" algn="l" defTabSz="1280160" rtl="0" eaLnBrk="1" latinLnBrk="0" hangingPunct="1">
                        <a:defRPr sz="2520" b="1" kern="1200">
                          <a:solidFill>
                            <a:schemeClr val="lt1"/>
                          </a:solidFill>
                          <a:latin typeface="Century Gothic" panose="020F0302020204030204"/>
                        </a:defRPr>
                      </a:lvl5pPr>
                      <a:lvl6pPr marL="3200400" algn="l" defTabSz="1280160" rtl="0" eaLnBrk="1" latinLnBrk="0" hangingPunct="1">
                        <a:defRPr sz="2520" b="1" kern="1200">
                          <a:solidFill>
                            <a:schemeClr val="lt1"/>
                          </a:solidFill>
                          <a:latin typeface="Century Gothic" panose="020F0302020204030204"/>
                        </a:defRPr>
                      </a:lvl6pPr>
                      <a:lvl7pPr marL="3840480" algn="l" defTabSz="1280160" rtl="0" eaLnBrk="1" latinLnBrk="0" hangingPunct="1">
                        <a:defRPr sz="2520" b="1" kern="1200">
                          <a:solidFill>
                            <a:schemeClr val="lt1"/>
                          </a:solidFill>
                          <a:latin typeface="Century Gothic" panose="020F0302020204030204"/>
                        </a:defRPr>
                      </a:lvl7pPr>
                      <a:lvl8pPr marL="4480560" algn="l" defTabSz="1280160" rtl="0" eaLnBrk="1" latinLnBrk="0" hangingPunct="1">
                        <a:defRPr sz="2520" b="1" kern="1200">
                          <a:solidFill>
                            <a:schemeClr val="lt1"/>
                          </a:solidFill>
                          <a:latin typeface="Century Gothic" panose="020F0302020204030204"/>
                        </a:defRPr>
                      </a:lvl8pPr>
                      <a:lvl9pPr marL="5120640" algn="l" defTabSz="1280160" rtl="0" eaLnBrk="1" latinLnBrk="0" hangingPunct="1">
                        <a:defRPr sz="2520" b="1" kern="1200">
                          <a:solidFill>
                            <a:schemeClr val="lt1"/>
                          </a:solidFill>
                          <a:latin typeface="Century Gothic" panose="020F0302020204030204"/>
                        </a:defRPr>
                      </a:lvl9pPr>
                    </a:lstStyle>
                    <a:p>
                      <a:pPr marL="0" algn="l" defTabSz="1280160" rtl="0" eaLnBrk="1" latinLnBrk="0" hangingPunct="1"/>
                      <a:r>
                        <a:rPr lang="en-AU" sz="800" kern="1200" dirty="0">
                          <a:latin typeface="+mn-lt"/>
                        </a:rPr>
                        <a:t>IMPACT ASSESSMENT</a:t>
                      </a:r>
                      <a:endParaRPr lang="en-AU" sz="800" b="1" kern="1200" dirty="0">
                        <a:solidFill>
                          <a:schemeClr val="lt1"/>
                        </a:solidFill>
                        <a:latin typeface="+mn-lt"/>
                        <a:ea typeface="+mn-ea"/>
                        <a:cs typeface="Calibri" panose="020F0502020204030204" pitchFamily="34" charset="0"/>
                      </a:endParaRPr>
                    </a:p>
                  </a:txBody>
                  <a:tcPr marL="68580" marR="68580" marT="34290" marB="34290">
                    <a:solidFill>
                      <a:srgbClr val="FF0000"/>
                    </a:solidFill>
                  </a:tcPr>
                </a:tc>
                <a:tc>
                  <a:txBody>
                    <a:bodyPr/>
                    <a:lstStyle/>
                    <a:p>
                      <a:pPr marL="0" algn="l" defTabSz="1280160" rtl="0" eaLnBrk="1" latinLnBrk="0" hangingPunct="1"/>
                      <a:r>
                        <a:rPr lang="en-AU" sz="800" kern="1200" dirty="0">
                          <a:latin typeface="+mn-lt"/>
                        </a:rPr>
                        <a:t>RELATED TREATMENTS</a:t>
                      </a:r>
                      <a:endParaRPr lang="en-AU" sz="800" b="1" kern="1200" dirty="0">
                        <a:solidFill>
                          <a:schemeClr val="lt1"/>
                        </a:solidFill>
                        <a:latin typeface="+mn-lt"/>
                        <a:ea typeface="+mn-ea"/>
                        <a:cs typeface="Calibri" panose="020F0502020204030204" pitchFamily="34" charset="0"/>
                      </a:endParaRPr>
                    </a:p>
                  </a:txBody>
                  <a:tcPr marL="68580" marR="68580" marT="34290" marB="34290">
                    <a:solidFill>
                      <a:srgbClr val="FF0000"/>
                    </a:solidFill>
                  </a:tcPr>
                </a:tc>
                <a:extLst>
                  <a:ext uri="{0D108BD9-81ED-4DB2-BD59-A6C34878D82A}">
                    <a16:rowId xmlns:a16="http://schemas.microsoft.com/office/drawing/2014/main" val="2487711574"/>
                  </a:ext>
                </a:extLst>
              </a:tr>
              <a:tr h="1129898">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A</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Vulnerability description</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Most relevant Fraudster Persona</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800" dirty="0">
                          <a:latin typeface="+mn-lt"/>
                        </a:rPr>
                        <a:t>What part of the process does the vulnerability apply to?</a:t>
                      </a:r>
                      <a:endParaRPr lang="en-AU" sz="800" dirty="0">
                        <a:solidFill>
                          <a:prstClr val="black"/>
                        </a:solidFill>
                        <a:latin typeface="+mn-lt"/>
                        <a:cs typeface="Calibri" panose="020F050202020403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800" dirty="0">
                          <a:latin typeface="+mn-lt"/>
                        </a:rPr>
                        <a:t>Business area and key person responsible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800" dirty="0">
                        <a:solidFill>
                          <a:prstClr val="black"/>
                        </a:solidFill>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buFont typeface="Wingdings" panose="05000000000000000000" pitchFamily="2" charset="2"/>
                        <a:buNone/>
                      </a:pPr>
                      <a:r>
                        <a:rPr lang="en-AU" sz="800" dirty="0">
                          <a:latin typeface="+mn-lt"/>
                        </a:rPr>
                        <a:t>E.g. 1, 3, 4</a:t>
                      </a:r>
                      <a:endParaRPr lang="en-AU" sz="800" dirty="0">
                        <a:latin typeface="+mn-lt"/>
                        <a:cs typeface="Calibri" panose="020F0502020204030204" pitchFamily="34" charset="0"/>
                      </a:endParaRPr>
                    </a:p>
                  </a:txBody>
                  <a:tcPr marL="68580" marR="68580" marT="34290" marB="34290"/>
                </a:tc>
                <a:tc>
                  <a:txBody>
                    <a:bodyPr/>
                    <a:lstStyle/>
                    <a:p>
                      <a:pPr marL="0" indent="0">
                        <a:buFont typeface="Wingdings" panose="05000000000000000000" pitchFamily="2" charset="2"/>
                        <a:buNone/>
                      </a:pPr>
                      <a:r>
                        <a:rPr lang="en-AU" sz="800" dirty="0">
                          <a:latin typeface="+mn-lt"/>
                        </a:rPr>
                        <a:t>E.g. D, F</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indent="0" algn="l" defTabSz="1280160" rtl="0" eaLnBrk="1" latinLnBrk="0" hangingPunct="1">
                        <a:spcAft>
                          <a:spcPts val="197"/>
                        </a:spcAft>
                        <a:buClr>
                          <a:schemeClr val="accent2">
                            <a:lumMod val="50000"/>
                          </a:schemeClr>
                        </a:buClr>
                        <a:buFont typeface="+mj-lt"/>
                        <a:buNone/>
                        <a:defRPr/>
                      </a:pPr>
                      <a:r>
                        <a:rPr lang="en-GB" sz="800" kern="1200" dirty="0">
                          <a:latin typeface="+mn-lt"/>
                        </a:rPr>
                        <a:t>What are the direct and indirect impacts of this vulnerability?</a:t>
                      </a:r>
                      <a:endParaRPr lang="en-AU" sz="800" kern="1200" dirty="0">
                        <a:solidFill>
                          <a:schemeClr val="dk1"/>
                        </a:solidFill>
                        <a:latin typeface="+mn-lt"/>
                        <a:ea typeface="+mn-ea"/>
                        <a:cs typeface="Calibri" panose="020F0502020204030204" pitchFamily="34" charset="0"/>
                      </a:endParaRPr>
                    </a:p>
                  </a:txBody>
                  <a:tcPr marL="68580" marR="68580" marT="34290" marB="34290"/>
                </a:tc>
                <a:tc>
                  <a:txBody>
                    <a:bodyPr/>
                    <a:lstStyle/>
                    <a:p>
                      <a:pPr marL="0" indent="0" algn="l" defTabSz="1280160" rtl="0" eaLnBrk="1" latinLnBrk="0" hangingPunct="1">
                        <a:spcAft>
                          <a:spcPts val="197"/>
                        </a:spcAft>
                        <a:buClr>
                          <a:schemeClr val="accent2">
                            <a:lumMod val="50000"/>
                          </a:schemeClr>
                        </a:buClr>
                        <a:buFont typeface="+mj-lt"/>
                        <a:buNone/>
                        <a:defRPr/>
                      </a:pPr>
                      <a:r>
                        <a:rPr lang="en-AU" sz="800" kern="1200" dirty="0">
                          <a:latin typeface="+mn-lt"/>
                        </a:rPr>
                        <a:t>E.g. 3, 5</a:t>
                      </a:r>
                      <a:endParaRPr lang="en-AU" sz="800" kern="1200" dirty="0">
                        <a:solidFill>
                          <a:schemeClr val="dk1"/>
                        </a:solidFill>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1216916478"/>
                  </a:ext>
                </a:extLst>
              </a:tr>
              <a:tr h="1129898">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B</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Vulnerability description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Most relevant Fraudster Persona</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800" dirty="0">
                          <a:latin typeface="+mn-lt"/>
                        </a:rPr>
                        <a:t>What part of the process does the vulnerability apply to?</a:t>
                      </a:r>
                      <a:endParaRPr lang="en-AU" sz="800" dirty="0">
                        <a:solidFill>
                          <a:prstClr val="black"/>
                        </a:solidFill>
                        <a:latin typeface="+mn-lt"/>
                        <a:cs typeface="Calibri" panose="020F050202020403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1, 3, 4</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D, F</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GB" sz="800" u="none" strike="noStrike" kern="1200" cap="none" spc="0" normalizeH="0" baseline="0" noProof="0">
                          <a:ln>
                            <a:noFill/>
                          </a:ln>
                          <a:effectLst/>
                          <a:uLnTx/>
                          <a:uFillTx/>
                          <a:latin typeface="+mn-lt"/>
                        </a:rPr>
                        <a:t>What are the direct and indirect impacts of this vulnerability?</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E.g. 3, 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660857058"/>
                  </a:ext>
                </a:extLst>
              </a:tr>
              <a:tr h="1184088">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C</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Vulnerability description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Most relevant Fraudster Persona</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What part of the process does the vulnerability apply to?</a:t>
                      </a:r>
                      <a:endParaRPr lang="en-AU" sz="800" dirty="0">
                        <a:solidFill>
                          <a:prstClr val="black"/>
                        </a:solidFill>
                        <a:latin typeface="+mn-lt"/>
                        <a:cs typeface="Calibri" panose="020F050202020403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1, 3, 4</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D, F</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GB" sz="800" u="none" strike="noStrike" kern="1200" cap="none" spc="0" normalizeH="0" baseline="0" noProof="0" dirty="0">
                          <a:ln>
                            <a:noFill/>
                          </a:ln>
                          <a:effectLst/>
                          <a:uLnTx/>
                          <a:uFillTx/>
                          <a:latin typeface="+mn-lt"/>
                        </a:rPr>
                        <a:t>What are the direct and indirect impacts of this vulnerability?</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E.g. 3, 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2685417708"/>
                  </a:ext>
                </a:extLst>
              </a:tr>
              <a:tr h="1129898">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D</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Vulnerability description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Most relevant Fraudster Persona</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What part of the process does the vulnerability apply to?</a:t>
                      </a:r>
                      <a:endParaRPr lang="en-AU" sz="800" dirty="0">
                        <a:solidFill>
                          <a:prstClr val="black"/>
                        </a:solidFill>
                        <a:latin typeface="+mn-lt"/>
                        <a:cs typeface="Calibri" panose="020F050202020403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1, 3, 4</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D, F</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GB" sz="800" u="none" strike="noStrike" kern="1200" cap="none" spc="0" normalizeH="0" baseline="0" noProof="0">
                          <a:ln>
                            <a:noFill/>
                          </a:ln>
                          <a:effectLst/>
                          <a:uLnTx/>
                          <a:uFillTx/>
                          <a:latin typeface="+mn-lt"/>
                        </a:rPr>
                        <a:t>What are the direct and indirect impacts of this vulnerability?</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E.g. 3, 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782390850"/>
                  </a:ext>
                </a:extLst>
              </a:tr>
              <a:tr h="1184088">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algn="ctr"/>
                      <a:r>
                        <a:rPr lang="en-AU" sz="800" dirty="0">
                          <a:latin typeface="+mn-lt"/>
                        </a:rPr>
                        <a:t>E</a:t>
                      </a:r>
                      <a:endParaRPr lang="en-AU" sz="800" dirty="0">
                        <a:latin typeface="+mn-lt"/>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a:ln>
                            <a:noFill/>
                          </a:ln>
                          <a:effectLst/>
                          <a:uLnTx/>
                          <a:uFillTx/>
                          <a:latin typeface="+mn-lt"/>
                        </a:rPr>
                        <a:t>Vulnerability description</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Most relevant Fraudster Persona</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What part of the process does the vulnerability apply to?</a:t>
                      </a:r>
                      <a:endParaRPr lang="en-AU" sz="800" dirty="0">
                        <a:solidFill>
                          <a:prstClr val="black"/>
                        </a:solidFill>
                        <a:latin typeface="+mn-lt"/>
                        <a:cs typeface="Calibri" panose="020F0502020204030204" pitchFamily="34" charset="0"/>
                      </a:endParaRP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800" u="none" strike="noStrike" kern="1200" cap="none" spc="0" normalizeH="0" baseline="0" noProof="0">
                          <a:ln>
                            <a:noFill/>
                          </a:ln>
                          <a:effectLst/>
                          <a:uLnTx/>
                          <a:uFillTx/>
                          <a:latin typeface="+mn-lt"/>
                        </a:rPr>
                        <a:t>Business area and key person responsible</a:t>
                      </a:r>
                      <a:endParaRPr kumimoji="0" lang="en-AU" sz="800" b="0" i="0" u="none" strike="noStrike" kern="1200" cap="none" spc="0" normalizeH="0" baseline="0" noProof="0" dirty="0">
                        <a:ln>
                          <a:noFill/>
                        </a:ln>
                        <a:solidFill>
                          <a:prstClr val="black"/>
                        </a:solidFill>
                        <a:effectLst/>
                        <a:uLnTx/>
                        <a:uFillTx/>
                        <a:latin typeface="+mn-lt"/>
                        <a:ea typeface="+mn-ea"/>
                        <a:cs typeface="+mn-cs"/>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dirty="0">
                          <a:ln>
                            <a:noFill/>
                          </a:ln>
                          <a:effectLst/>
                          <a:uLnTx/>
                          <a:uFillTx/>
                          <a:latin typeface="+mn-lt"/>
                        </a:rPr>
                        <a:t>E.g. 1, 3, 4</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AU" sz="800" u="none" strike="noStrike" kern="1200" cap="none" spc="0" normalizeH="0" baseline="0" noProof="0">
                          <a:ln>
                            <a:noFill/>
                          </a:ln>
                          <a:effectLst/>
                          <a:uLnTx/>
                          <a:uFillTx/>
                          <a:latin typeface="+mn-lt"/>
                        </a:rPr>
                        <a:t>E.g. D, F</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lvl1pPr marL="0" algn="l" defTabSz="1280160" rtl="0" eaLnBrk="1" latinLnBrk="0" hangingPunct="1">
                        <a:defRPr sz="2520" kern="1200">
                          <a:solidFill>
                            <a:schemeClr val="dk1"/>
                          </a:solidFill>
                          <a:latin typeface="Century Gothic" panose="020F0302020204030204"/>
                        </a:defRPr>
                      </a:lvl1pPr>
                      <a:lvl2pPr marL="640080" algn="l" defTabSz="1280160" rtl="0" eaLnBrk="1" latinLnBrk="0" hangingPunct="1">
                        <a:defRPr sz="2520" kern="1200">
                          <a:solidFill>
                            <a:schemeClr val="dk1"/>
                          </a:solidFill>
                          <a:latin typeface="Century Gothic" panose="020F0302020204030204"/>
                        </a:defRPr>
                      </a:lvl2pPr>
                      <a:lvl3pPr marL="1280160" algn="l" defTabSz="1280160" rtl="0" eaLnBrk="1" latinLnBrk="0" hangingPunct="1">
                        <a:defRPr sz="2520" kern="1200">
                          <a:solidFill>
                            <a:schemeClr val="dk1"/>
                          </a:solidFill>
                          <a:latin typeface="Century Gothic" panose="020F0302020204030204"/>
                        </a:defRPr>
                      </a:lvl3pPr>
                      <a:lvl4pPr marL="1920240" algn="l" defTabSz="1280160" rtl="0" eaLnBrk="1" latinLnBrk="0" hangingPunct="1">
                        <a:defRPr sz="2520" kern="1200">
                          <a:solidFill>
                            <a:schemeClr val="dk1"/>
                          </a:solidFill>
                          <a:latin typeface="Century Gothic" panose="020F0302020204030204"/>
                        </a:defRPr>
                      </a:lvl4pPr>
                      <a:lvl5pPr marL="2560320" algn="l" defTabSz="1280160" rtl="0" eaLnBrk="1" latinLnBrk="0" hangingPunct="1">
                        <a:defRPr sz="2520" kern="1200">
                          <a:solidFill>
                            <a:schemeClr val="dk1"/>
                          </a:solidFill>
                          <a:latin typeface="Century Gothic" panose="020F0302020204030204"/>
                        </a:defRPr>
                      </a:lvl5pPr>
                      <a:lvl6pPr marL="3200400" algn="l" defTabSz="1280160" rtl="0" eaLnBrk="1" latinLnBrk="0" hangingPunct="1">
                        <a:defRPr sz="2520" kern="1200">
                          <a:solidFill>
                            <a:schemeClr val="dk1"/>
                          </a:solidFill>
                          <a:latin typeface="Century Gothic" panose="020F0302020204030204"/>
                        </a:defRPr>
                      </a:lvl6pPr>
                      <a:lvl7pPr marL="3840480" algn="l" defTabSz="1280160" rtl="0" eaLnBrk="1" latinLnBrk="0" hangingPunct="1">
                        <a:defRPr sz="2520" kern="1200">
                          <a:solidFill>
                            <a:schemeClr val="dk1"/>
                          </a:solidFill>
                          <a:latin typeface="Century Gothic" panose="020F0302020204030204"/>
                        </a:defRPr>
                      </a:lvl7pPr>
                      <a:lvl8pPr marL="4480560" algn="l" defTabSz="1280160" rtl="0" eaLnBrk="1" latinLnBrk="0" hangingPunct="1">
                        <a:defRPr sz="2520" kern="1200">
                          <a:solidFill>
                            <a:schemeClr val="dk1"/>
                          </a:solidFill>
                          <a:latin typeface="Century Gothic" panose="020F0302020204030204"/>
                        </a:defRPr>
                      </a:lvl8pPr>
                      <a:lvl9pPr marL="5120640" algn="l" defTabSz="1280160" rtl="0" eaLnBrk="1" latinLnBrk="0" hangingPunct="1">
                        <a:defRPr sz="2520" kern="1200">
                          <a:solidFill>
                            <a:schemeClr val="dk1"/>
                          </a:solidFill>
                          <a:latin typeface="Century Gothic" panose="020F0302020204030204"/>
                        </a:defRPr>
                      </a:lvl9p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GB" sz="800" u="none" strike="noStrike" kern="1200" cap="none" spc="0" normalizeH="0" baseline="0" noProof="0">
                          <a:ln>
                            <a:noFill/>
                          </a:ln>
                          <a:effectLst/>
                          <a:uLnTx/>
                          <a:uFillTx/>
                          <a:latin typeface="+mn-lt"/>
                        </a:rPr>
                        <a:t>What are the direct and indirect impacts of this vulnerability?</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tc>
                  <a:txBody>
                    <a:bodyPr/>
                    <a:lstStyle/>
                    <a:p>
                      <a:pPr marL="0" marR="0" lvl="0" indent="0" algn="l" defTabSz="1280160" rtl="0" eaLnBrk="1" fontAlgn="auto" latinLnBrk="0" hangingPunct="1">
                        <a:lnSpc>
                          <a:spcPct val="100000"/>
                        </a:lnSpc>
                        <a:spcBef>
                          <a:spcPts val="0"/>
                        </a:spcBef>
                        <a:spcAft>
                          <a:spcPts val="197"/>
                        </a:spcAft>
                        <a:buClr>
                          <a:srgbClr val="ED7D31">
                            <a:lumMod val="50000"/>
                          </a:srgbClr>
                        </a:buClr>
                        <a:buSzTx/>
                        <a:buFont typeface="+mj-lt"/>
                        <a:buNone/>
                        <a:tabLst/>
                        <a:defRPr/>
                      </a:pPr>
                      <a:r>
                        <a:rPr kumimoji="0" lang="en-AU" sz="800" u="none" strike="noStrike" kern="1200" cap="none" spc="0" normalizeH="0" baseline="0" noProof="0" dirty="0">
                          <a:ln>
                            <a:noFill/>
                          </a:ln>
                          <a:effectLst/>
                          <a:uLnTx/>
                          <a:uFillTx/>
                          <a:latin typeface="+mn-lt"/>
                        </a:rPr>
                        <a:t>E.g. 3, 5</a:t>
                      </a:r>
                      <a:endParaRPr kumimoji="0" lang="en-AU" sz="800" b="0" i="0" u="none" strike="noStrike" kern="1200" cap="none" spc="0" normalizeH="0" baseline="0" noProof="0" dirty="0">
                        <a:ln>
                          <a:noFill/>
                        </a:ln>
                        <a:solidFill>
                          <a:prstClr val="black"/>
                        </a:solidFill>
                        <a:effectLst/>
                        <a:uLnTx/>
                        <a:uFillTx/>
                        <a:latin typeface="+mn-lt"/>
                        <a:ea typeface="+mn-ea"/>
                        <a:cs typeface="Calibri" panose="020F0502020204030204" pitchFamily="34" charset="0"/>
                      </a:endParaRPr>
                    </a:p>
                  </a:txBody>
                  <a:tcPr marL="68580" marR="68580" marT="34290" marB="34290"/>
                </a:tc>
                <a:extLst>
                  <a:ext uri="{0D108BD9-81ED-4DB2-BD59-A6C34878D82A}">
                    <a16:rowId xmlns:a16="http://schemas.microsoft.com/office/drawing/2014/main" val="3935434115"/>
                  </a:ext>
                </a:extLst>
              </a:tr>
            </a:tbl>
          </a:graphicData>
        </a:graphic>
      </p:graphicFrame>
      <p:sp>
        <p:nvSpPr>
          <p:cNvPr id="19" name="TextBox 18">
            <a:extLst>
              <a:ext uri="{FF2B5EF4-FFF2-40B4-BE49-F238E27FC236}">
                <a16:creationId xmlns:a16="http://schemas.microsoft.com/office/drawing/2014/main" id="{D105C388-8B49-4B95-BE7A-074CA9A2A434}"/>
              </a:ext>
            </a:extLst>
          </p:cNvPr>
          <p:cNvSpPr txBox="1"/>
          <p:nvPr/>
        </p:nvSpPr>
        <p:spPr>
          <a:xfrm>
            <a:off x="224356" y="957955"/>
            <a:ext cx="4774769" cy="300082"/>
          </a:xfrm>
          <a:prstGeom prst="rect">
            <a:avLst/>
          </a:prstGeom>
          <a:noFill/>
        </p:spPr>
        <p:txBody>
          <a:bodyPr wrap="none" rtlCol="0">
            <a:spAutoFit/>
          </a:bodyPr>
          <a:lstStyle>
            <a:defPPr>
              <a:defRPr lang="en-US"/>
            </a:defPPr>
            <a:lvl1pPr>
              <a:defRPr cap="all"/>
            </a:lvl1pPr>
          </a:lstStyle>
          <a:p>
            <a:r>
              <a:rPr lang="en-GB" sz="1350" dirty="0"/>
              <a:t>CONTROL Environment Assessment - Vulnerabilities Table</a:t>
            </a:r>
          </a:p>
        </p:txBody>
      </p:sp>
      <p:cxnSp>
        <p:nvCxnSpPr>
          <p:cNvPr id="20" name="Straight Connector 19">
            <a:extLst>
              <a:ext uri="{FF2B5EF4-FFF2-40B4-BE49-F238E27FC236}">
                <a16:creationId xmlns:a16="http://schemas.microsoft.com/office/drawing/2014/main" id="{AA4F9F5A-421D-4B5B-A405-BB329C257487}"/>
              </a:ext>
            </a:extLst>
          </p:cNvPr>
          <p:cNvCxnSpPr>
            <a:cxnSpLocks/>
          </p:cNvCxnSpPr>
          <p:nvPr/>
        </p:nvCxnSpPr>
        <p:spPr>
          <a:xfrm>
            <a:off x="291399" y="1234954"/>
            <a:ext cx="5376311" cy="0"/>
          </a:xfrm>
          <a:prstGeom prst="line">
            <a:avLst/>
          </a:prstGeom>
          <a:ln>
            <a:solidFill>
              <a:schemeClr val="tx2"/>
            </a:solidFill>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6" name="image3.png">
            <a:extLst>
              <a:ext uri="{FF2B5EF4-FFF2-40B4-BE49-F238E27FC236}">
                <a16:creationId xmlns:a16="http://schemas.microsoft.com/office/drawing/2014/main" id="{521FBD16-13BC-4EE3-A58B-55595D24653F}"/>
              </a:ext>
            </a:extLst>
          </p:cNvPr>
          <p:cNvPicPr/>
          <p:nvPr/>
        </p:nvPicPr>
        <p:blipFill>
          <a:blip r:embed="rId2"/>
          <a:srcRect/>
          <a:stretch>
            <a:fillRect/>
          </a:stretch>
        </p:blipFill>
        <p:spPr>
          <a:xfrm>
            <a:off x="607495" y="158832"/>
            <a:ext cx="946150" cy="508635"/>
          </a:xfrm>
          <a:prstGeom prst="rect">
            <a:avLst/>
          </a:prstGeom>
          <a:ln/>
        </p:spPr>
      </p:pic>
      <p:pic>
        <p:nvPicPr>
          <p:cNvPr id="8" name="image1.png">
            <a:extLst>
              <a:ext uri="{FF2B5EF4-FFF2-40B4-BE49-F238E27FC236}">
                <a16:creationId xmlns:a16="http://schemas.microsoft.com/office/drawing/2014/main" id="{4240A11C-36CA-4138-9E36-519E18EEF994}"/>
              </a:ext>
            </a:extLst>
          </p:cNvPr>
          <p:cNvPicPr/>
          <p:nvPr/>
        </p:nvPicPr>
        <p:blipFill>
          <a:blip r:embed="rId3"/>
          <a:srcRect/>
          <a:stretch>
            <a:fillRect/>
          </a:stretch>
        </p:blipFill>
        <p:spPr>
          <a:xfrm>
            <a:off x="1726365" y="351237"/>
            <a:ext cx="755015" cy="287655"/>
          </a:xfrm>
          <a:prstGeom prst="rect">
            <a:avLst/>
          </a:prstGeom>
          <a:ln/>
        </p:spPr>
      </p:pic>
      <p:pic>
        <p:nvPicPr>
          <p:cNvPr id="9" name="image4.png">
            <a:extLst>
              <a:ext uri="{FF2B5EF4-FFF2-40B4-BE49-F238E27FC236}">
                <a16:creationId xmlns:a16="http://schemas.microsoft.com/office/drawing/2014/main" id="{1713B973-A0FE-4160-A6C2-65A14B1BCC1E}"/>
              </a:ext>
            </a:extLst>
          </p:cNvPr>
          <p:cNvPicPr/>
          <p:nvPr/>
        </p:nvPicPr>
        <p:blipFill>
          <a:blip r:embed="rId4"/>
          <a:srcRect/>
          <a:stretch>
            <a:fillRect/>
          </a:stretch>
        </p:blipFill>
        <p:spPr>
          <a:xfrm>
            <a:off x="2589965" y="333457"/>
            <a:ext cx="708025" cy="323850"/>
          </a:xfrm>
          <a:prstGeom prst="rect">
            <a:avLst/>
          </a:prstGeom>
          <a:ln/>
        </p:spPr>
      </p:pic>
      <p:pic>
        <p:nvPicPr>
          <p:cNvPr id="10" name="Graphic 11">
            <a:extLst>
              <a:ext uri="{FF2B5EF4-FFF2-40B4-BE49-F238E27FC236}">
                <a16:creationId xmlns:a16="http://schemas.microsoft.com/office/drawing/2014/main" id="{E637CB0C-4D3B-4516-9EB2-EE23DC48B606}"/>
              </a:ext>
            </a:extLst>
          </p:cNvPr>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070125" y="77364"/>
            <a:ext cx="2273300" cy="666750"/>
          </a:xfrm>
          <a:prstGeom prst="rect">
            <a:avLst/>
          </a:prstGeom>
        </p:spPr>
      </p:pic>
      <p:sp>
        <p:nvSpPr>
          <p:cNvPr id="4" name="Slide Number Placeholder 3">
            <a:extLst>
              <a:ext uri="{FF2B5EF4-FFF2-40B4-BE49-F238E27FC236}">
                <a16:creationId xmlns:a16="http://schemas.microsoft.com/office/drawing/2014/main" id="{A53A91C6-1461-4EC8-9757-C0E6D76D467B}"/>
              </a:ext>
            </a:extLst>
          </p:cNvPr>
          <p:cNvSpPr>
            <a:spLocks noGrp="1"/>
          </p:cNvSpPr>
          <p:nvPr>
            <p:ph type="sldNum" sz="quarter" idx="12"/>
          </p:nvPr>
        </p:nvSpPr>
        <p:spPr/>
        <p:txBody>
          <a:bodyPr vert="horz" lIns="91440" tIns="45720" rIns="91440" bIns="45720" rtlCol="0" anchor="ctr"/>
          <a:lstStyle/>
          <a:p>
            <a:fld id="{3BFED6E9-92FB-45E9-9F30-A24D3F0EA740}" type="slidenum">
              <a:rPr lang="en-GB" sz="1200" b="1">
                <a:solidFill>
                  <a:schemeClr val="tx1"/>
                </a:solidFill>
              </a:rPr>
              <a:pPr/>
              <a:t>9</a:t>
            </a:fld>
            <a:endParaRPr lang="en-GB" sz="1200" b="1">
              <a:solidFill>
                <a:schemeClr val="tx1"/>
              </a:solidFill>
            </a:endParaRPr>
          </a:p>
        </p:txBody>
      </p:sp>
      <p:sp>
        <p:nvSpPr>
          <p:cNvPr id="13" name="TextBox 12">
            <a:extLst>
              <a:ext uri="{FF2B5EF4-FFF2-40B4-BE49-F238E27FC236}">
                <a16:creationId xmlns:a16="http://schemas.microsoft.com/office/drawing/2014/main" id="{179A5AA1-FC72-4C18-96AA-C0AEDEBEB92F}"/>
              </a:ext>
            </a:extLst>
          </p:cNvPr>
          <p:cNvSpPr txBox="1"/>
          <p:nvPr/>
        </p:nvSpPr>
        <p:spPr>
          <a:xfrm>
            <a:off x="8275615" y="9022839"/>
            <a:ext cx="3372270" cy="276999"/>
          </a:xfrm>
          <a:prstGeom prst="rect">
            <a:avLst/>
          </a:prstGeom>
          <a:noFill/>
        </p:spPr>
        <p:txBody>
          <a:bodyPr wrap="none" rtlCol="0">
            <a:spAutoFit/>
          </a:bodyPr>
          <a:lstStyle/>
          <a:p>
            <a:r>
              <a:rPr lang="en-GB" sz="1200" b="1" dirty="0"/>
              <a:t>Business Processing Mapping Guide and Template</a:t>
            </a:r>
          </a:p>
        </p:txBody>
      </p:sp>
      <p:sp>
        <p:nvSpPr>
          <p:cNvPr id="14" name="TextBox 13">
            <a:extLst>
              <a:ext uri="{FF2B5EF4-FFF2-40B4-BE49-F238E27FC236}">
                <a16:creationId xmlns:a16="http://schemas.microsoft.com/office/drawing/2014/main" id="{9F3B10D8-DA6D-42DB-91DD-AFA7CFD247CB}"/>
              </a:ext>
            </a:extLst>
          </p:cNvPr>
          <p:cNvSpPr txBox="1"/>
          <p:nvPr/>
        </p:nvSpPr>
        <p:spPr>
          <a:xfrm>
            <a:off x="607495" y="9022839"/>
            <a:ext cx="2300758" cy="276999"/>
          </a:xfrm>
          <a:prstGeom prst="rect">
            <a:avLst/>
          </a:prstGeom>
          <a:noFill/>
        </p:spPr>
        <p:txBody>
          <a:bodyPr wrap="none" rtlCol="0">
            <a:spAutoFit/>
          </a:bodyPr>
          <a:lstStyle/>
          <a:p>
            <a:r>
              <a:rPr lang="en-GB" sz="1200" b="1" dirty="0"/>
              <a:t>Fraud Control Testing Framework</a:t>
            </a:r>
          </a:p>
        </p:txBody>
      </p:sp>
      <p:sp>
        <p:nvSpPr>
          <p:cNvPr id="15" name="TextBox 14">
            <a:extLst>
              <a:ext uri="{FF2B5EF4-FFF2-40B4-BE49-F238E27FC236}">
                <a16:creationId xmlns:a16="http://schemas.microsoft.com/office/drawing/2014/main" id="{86E2CF9C-3798-403D-87C0-60F6BD4E8754}"/>
              </a:ext>
            </a:extLst>
          </p:cNvPr>
          <p:cNvSpPr txBox="1"/>
          <p:nvPr/>
        </p:nvSpPr>
        <p:spPr>
          <a:xfrm>
            <a:off x="277319" y="7689059"/>
            <a:ext cx="2457724" cy="553998"/>
          </a:xfrm>
          <a:prstGeom prst="rect">
            <a:avLst/>
          </a:prstGeom>
          <a:noFill/>
        </p:spPr>
        <p:txBody>
          <a:bodyPr wrap="none" rtlCol="0">
            <a:spAutoFit/>
          </a:bodyPr>
          <a:lstStyle/>
          <a:p>
            <a:r>
              <a:rPr lang="en-GB" sz="1000" dirty="0">
                <a:solidFill>
                  <a:schemeClr val="bg1">
                    <a:lumMod val="50000"/>
                  </a:schemeClr>
                </a:solidFill>
                <a:latin typeface="Calibri" panose="020F0502020204030204" pitchFamily="34" charset="0"/>
                <a:cs typeface="Calibri" panose="020F0502020204030204" pitchFamily="34" charset="0"/>
              </a:rPr>
              <a:t>Insert rows to add further vulnerabilities</a:t>
            </a:r>
          </a:p>
          <a:p>
            <a:endParaRPr lang="en-GB" sz="1000" dirty="0">
              <a:solidFill>
                <a:schemeClr val="bg1">
                  <a:lumMod val="50000"/>
                </a:schemeClr>
              </a:solidFill>
              <a:latin typeface="Calibri" panose="020F0502020204030204" pitchFamily="34" charset="0"/>
              <a:cs typeface="Calibri" panose="020F0502020204030204" pitchFamily="34" charset="0"/>
            </a:endParaRPr>
          </a:p>
          <a:p>
            <a:r>
              <a:rPr lang="en-GB" sz="1000" dirty="0">
                <a:solidFill>
                  <a:schemeClr val="bg1">
                    <a:lumMod val="50000"/>
                  </a:schemeClr>
                </a:solidFill>
                <a:latin typeface="Calibri" panose="020F0502020204030204" pitchFamily="34" charset="0"/>
                <a:cs typeface="Calibri" panose="020F0502020204030204" pitchFamily="34" charset="0"/>
              </a:rPr>
              <a:t>Duplicate slide to extend table across pages</a:t>
            </a:r>
          </a:p>
        </p:txBody>
      </p:sp>
      <p:sp>
        <p:nvSpPr>
          <p:cNvPr id="16" name="Rectangle 15">
            <a:extLst>
              <a:ext uri="{FF2B5EF4-FFF2-40B4-BE49-F238E27FC236}">
                <a16:creationId xmlns:a16="http://schemas.microsoft.com/office/drawing/2014/main" id="{2E57CF48-40C6-4AA9-9015-09C258E872BE}"/>
              </a:ext>
            </a:extLst>
          </p:cNvPr>
          <p:cNvSpPr/>
          <p:nvPr/>
        </p:nvSpPr>
        <p:spPr>
          <a:xfrm>
            <a:off x="2104" y="-10860"/>
            <a:ext cx="12799495" cy="826500"/>
          </a:xfrm>
          <a:prstGeom prst="rect">
            <a:avLst/>
          </a:prstGeom>
          <a:solidFill>
            <a:srgbClr val="26235C"/>
          </a:solidFill>
          <a:ln w="9525" cap="flat" cmpd="sng">
            <a:solidFill>
              <a:srgbClr val="26235C"/>
            </a:solidFill>
            <a:prstDash val="solid"/>
            <a:round/>
            <a:headEnd type="none" w="sm" len="sm"/>
            <a:tailEnd type="none" w="sm" len="sm"/>
          </a:ln>
        </p:spPr>
        <p:txBody>
          <a:bodyPr spcFirstLastPara="1" wrap="square" lIns="91425" tIns="91425" rIns="91425" bIns="91425"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0"/>
              </a:spcAft>
            </a:pPr>
            <a:r>
              <a:rPr lang="en-AU" sz="1100" i="1">
                <a:effectLst/>
                <a:latin typeface="Calibri" panose="020F0502020204030204" pitchFamily="34"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17" name="Group 16">
            <a:extLst>
              <a:ext uri="{FF2B5EF4-FFF2-40B4-BE49-F238E27FC236}">
                <a16:creationId xmlns:a16="http://schemas.microsoft.com/office/drawing/2014/main" id="{34599BF3-86FF-4792-BD63-E9F9A576A29D}"/>
              </a:ext>
            </a:extLst>
          </p:cNvPr>
          <p:cNvGrpSpPr/>
          <p:nvPr/>
        </p:nvGrpSpPr>
        <p:grpSpPr>
          <a:xfrm>
            <a:off x="8261946" y="127106"/>
            <a:ext cx="3545860" cy="688533"/>
            <a:chOff x="0" y="0"/>
            <a:chExt cx="3377820" cy="529590"/>
          </a:xfrm>
        </p:grpSpPr>
        <p:sp>
          <p:nvSpPr>
            <p:cNvPr id="18" name="Flowchart: Manual Operation 3">
              <a:extLst>
                <a:ext uri="{FF2B5EF4-FFF2-40B4-BE49-F238E27FC236}">
                  <a16:creationId xmlns:a16="http://schemas.microsoft.com/office/drawing/2014/main" id="{154279C1-60FD-4440-9D0D-62F1D7512F5E}"/>
                </a:ext>
              </a:extLst>
            </p:cNvPr>
            <p:cNvSpPr/>
            <p:nvPr/>
          </p:nvSpPr>
          <p:spPr>
            <a:xfrm flipV="1">
              <a:off x="0" y="0"/>
              <a:ext cx="3377820" cy="529590"/>
            </a:xfrm>
            <a:custGeom>
              <a:avLst/>
              <a:gdLst>
                <a:gd name="connsiteX0" fmla="*/ 0 w 10000"/>
                <a:gd name="connsiteY0" fmla="*/ 0 h 10000"/>
                <a:gd name="connsiteX1" fmla="*/ 10000 w 10000"/>
                <a:gd name="connsiteY1" fmla="*/ 0 h 10000"/>
                <a:gd name="connsiteX2" fmla="*/ 8000 w 10000"/>
                <a:gd name="connsiteY2" fmla="*/ 10000 h 10000"/>
                <a:gd name="connsiteX3" fmla="*/ 2000 w 10000"/>
                <a:gd name="connsiteY3" fmla="*/ 10000 h 10000"/>
                <a:gd name="connsiteX4" fmla="*/ 0 w 10000"/>
                <a:gd name="connsiteY4" fmla="*/ 0 h 10000"/>
                <a:gd name="connsiteX0" fmla="*/ 0 w 10000"/>
                <a:gd name="connsiteY0" fmla="*/ 0 h 10079"/>
                <a:gd name="connsiteX1" fmla="*/ 10000 w 10000"/>
                <a:gd name="connsiteY1" fmla="*/ 0 h 10079"/>
                <a:gd name="connsiteX2" fmla="*/ 8000 w 10000"/>
                <a:gd name="connsiteY2" fmla="*/ 10000 h 10079"/>
                <a:gd name="connsiteX3" fmla="*/ 1078 w 10000"/>
                <a:gd name="connsiteY3" fmla="*/ 10079 h 10079"/>
                <a:gd name="connsiteX4" fmla="*/ 0 w 10000"/>
                <a:gd name="connsiteY4" fmla="*/ 0 h 10079"/>
                <a:gd name="connsiteX0" fmla="*/ 0 w 10000"/>
                <a:gd name="connsiteY0" fmla="*/ 0 h 10079"/>
                <a:gd name="connsiteX1" fmla="*/ 10000 w 10000"/>
                <a:gd name="connsiteY1" fmla="*/ 0 h 10079"/>
                <a:gd name="connsiteX2" fmla="*/ 8987 w 10000"/>
                <a:gd name="connsiteY2" fmla="*/ 10079 h 10079"/>
                <a:gd name="connsiteX3" fmla="*/ 1078 w 10000"/>
                <a:gd name="connsiteY3" fmla="*/ 10079 h 10079"/>
                <a:gd name="connsiteX4" fmla="*/ 0 w 10000"/>
                <a:gd name="connsiteY4" fmla="*/ 0 h 10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9">
                  <a:moveTo>
                    <a:pt x="0" y="0"/>
                  </a:moveTo>
                  <a:lnTo>
                    <a:pt x="10000" y="0"/>
                  </a:lnTo>
                  <a:lnTo>
                    <a:pt x="8987" y="10079"/>
                  </a:lnTo>
                  <a:lnTo>
                    <a:pt x="1078" y="10079"/>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AU"/>
            </a:p>
          </p:txBody>
        </p:sp>
        <p:pic>
          <p:nvPicPr>
            <p:cNvPr id="21" name="Picture 20">
              <a:extLst>
                <a:ext uri="{FF2B5EF4-FFF2-40B4-BE49-F238E27FC236}">
                  <a16:creationId xmlns:a16="http://schemas.microsoft.com/office/drawing/2014/main" id="{533DBF8D-885D-47D7-99B2-4C1F41CA695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64027" y="0"/>
              <a:ext cx="2671445" cy="521335"/>
            </a:xfrm>
            <a:prstGeom prst="rect">
              <a:avLst/>
            </a:prstGeom>
          </p:spPr>
        </p:pic>
      </p:grpSp>
    </p:spTree>
    <p:extLst>
      <p:ext uri="{BB962C8B-B14F-4D97-AF65-F5344CB8AC3E}">
        <p14:creationId xmlns:p14="http://schemas.microsoft.com/office/powerpoint/2010/main" val="5341374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2999</Words>
  <Application>Microsoft Office PowerPoint</Application>
  <PresentationFormat>A3 Paper (297x420 mm)</PresentationFormat>
  <Paragraphs>420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FCTF-11 - Business Process Mapping Guide and Template</dc:title>
  <dc:creator/>
  <cp:lastModifiedBy/>
  <cp:revision>1</cp:revision>
  <dcterms:created xsi:type="dcterms:W3CDTF">2023-12-08T05:16:06Z</dcterms:created>
  <dcterms:modified xsi:type="dcterms:W3CDTF">2023-12-08T05:16:26Z</dcterms:modified>
</cp:coreProperties>
</file>